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83" r:id="rId2"/>
    <p:sldId id="272" r:id="rId3"/>
    <p:sldId id="290" r:id="rId4"/>
    <p:sldId id="285" r:id="rId5"/>
    <p:sldId id="292" r:id="rId6"/>
    <p:sldId id="277" r:id="rId7"/>
    <p:sldId id="278" r:id="rId8"/>
    <p:sldId id="279" r:id="rId9"/>
    <p:sldId id="280" r:id="rId10"/>
    <p:sldId id="282" r:id="rId11"/>
    <p:sldId id="274" r:id="rId12"/>
    <p:sldId id="287" r:id="rId13"/>
    <p:sldId id="286" r:id="rId14"/>
    <p:sldId id="288" r:id="rId15"/>
    <p:sldId id="293" r:id="rId16"/>
    <p:sldId id="291"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F1F"/>
    <a:srgbClr val="E2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27"/>
  </p:normalViewPr>
  <p:slideViewPr>
    <p:cSldViewPr snapToGrid="0">
      <p:cViewPr varScale="1">
        <p:scale>
          <a:sx n="112" d="100"/>
          <a:sy n="112" d="100"/>
        </p:scale>
        <p:origin x="6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A78B9-8281-4573-9600-BA8E7B1B601E}" type="datetimeFigureOut">
              <a:rPr lang="en-US" smtClean="0"/>
              <a:t>4/28/24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5C216-5E67-4E5B-A6E4-0E63546DA4B9}" type="slidenum">
              <a:rPr lang="en-US" smtClean="0"/>
              <a:t>‹#›</a:t>
            </a:fld>
            <a:endParaRPr lang="en-US"/>
          </a:p>
        </p:txBody>
      </p:sp>
    </p:spTree>
    <p:extLst>
      <p:ext uri="{BB962C8B-B14F-4D97-AF65-F5344CB8AC3E}">
        <p14:creationId xmlns:p14="http://schemas.microsoft.com/office/powerpoint/2010/main" val="215012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E27B-C736-F626-E68A-3FB90FB505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0B1CBF-0742-C6C9-C67A-9B06A5D762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F2A382-D2D7-8C60-FF60-E5BF2946CB22}"/>
              </a:ext>
            </a:extLst>
          </p:cNvPr>
          <p:cNvSpPr>
            <a:spLocks noGrp="1"/>
          </p:cNvSpPr>
          <p:nvPr>
            <p:ph type="dt" sz="half" idx="10"/>
          </p:nvPr>
        </p:nvSpPr>
        <p:spPr/>
        <p:txBody>
          <a:bodyPr/>
          <a:lstStyle/>
          <a:p>
            <a:fld id="{4E308527-651F-4595-BBC7-10DF709E4C61}" type="datetime1">
              <a:rPr lang="en-US" smtClean="0"/>
              <a:t>4/28/24</a:t>
            </a:fld>
            <a:endParaRPr lang="en-US"/>
          </a:p>
        </p:txBody>
      </p:sp>
      <p:sp>
        <p:nvSpPr>
          <p:cNvPr id="5" name="Footer Placeholder 4">
            <a:extLst>
              <a:ext uri="{FF2B5EF4-FFF2-40B4-BE49-F238E27FC236}">
                <a16:creationId xmlns:a16="http://schemas.microsoft.com/office/drawing/2014/main" id="{8722CD1A-784A-FD33-1423-92D7D9278033}"/>
              </a:ext>
            </a:extLst>
          </p:cNvPr>
          <p:cNvSpPr>
            <a:spLocks noGrp="1"/>
          </p:cNvSpPr>
          <p:nvPr>
            <p:ph type="ftr" sz="quarter" idx="11"/>
          </p:nvPr>
        </p:nvSpPr>
        <p:spPr/>
        <p:txBody>
          <a:bodyPr/>
          <a:lstStyle/>
          <a:p>
            <a:r>
              <a:rPr lang="en-US"/>
              <a:t>EEE 498/591</a:t>
            </a:r>
          </a:p>
        </p:txBody>
      </p:sp>
      <p:sp>
        <p:nvSpPr>
          <p:cNvPr id="6" name="Slide Number Placeholder 5">
            <a:extLst>
              <a:ext uri="{FF2B5EF4-FFF2-40B4-BE49-F238E27FC236}">
                <a16:creationId xmlns:a16="http://schemas.microsoft.com/office/drawing/2014/main" id="{D87D6C65-4F01-3DF4-9081-8F70184D7B17}"/>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42647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A90A-EBEF-81F9-2D6F-11793FA6FD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643647-42BD-D9BB-AA28-287859B882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9154A4-9BAC-AA5E-A63A-F9AE3D9628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350BC-D959-24E2-1F0F-8FD02FC7724F}"/>
              </a:ext>
            </a:extLst>
          </p:cNvPr>
          <p:cNvSpPr>
            <a:spLocks noGrp="1"/>
          </p:cNvSpPr>
          <p:nvPr>
            <p:ph type="dt" sz="half" idx="10"/>
          </p:nvPr>
        </p:nvSpPr>
        <p:spPr/>
        <p:txBody>
          <a:bodyPr/>
          <a:lstStyle/>
          <a:p>
            <a:fld id="{D6881E43-31FC-4DD9-BD45-E05A8A23F3BE}" type="datetime1">
              <a:rPr lang="en-US" smtClean="0"/>
              <a:t>4/28/24</a:t>
            </a:fld>
            <a:endParaRPr lang="en-US"/>
          </a:p>
        </p:txBody>
      </p:sp>
      <p:sp>
        <p:nvSpPr>
          <p:cNvPr id="6" name="Footer Placeholder 5">
            <a:extLst>
              <a:ext uri="{FF2B5EF4-FFF2-40B4-BE49-F238E27FC236}">
                <a16:creationId xmlns:a16="http://schemas.microsoft.com/office/drawing/2014/main" id="{FD9A400E-5FFE-641E-514C-663C2388772D}"/>
              </a:ext>
            </a:extLst>
          </p:cNvPr>
          <p:cNvSpPr>
            <a:spLocks noGrp="1"/>
          </p:cNvSpPr>
          <p:nvPr>
            <p:ph type="ftr" sz="quarter" idx="11"/>
          </p:nvPr>
        </p:nvSpPr>
        <p:spPr/>
        <p:txBody>
          <a:bodyPr/>
          <a:lstStyle/>
          <a:p>
            <a:r>
              <a:rPr lang="en-US"/>
              <a:t>EEE 498/591</a:t>
            </a:r>
          </a:p>
        </p:txBody>
      </p:sp>
      <p:sp>
        <p:nvSpPr>
          <p:cNvPr id="7" name="Slide Number Placeholder 6">
            <a:extLst>
              <a:ext uri="{FF2B5EF4-FFF2-40B4-BE49-F238E27FC236}">
                <a16:creationId xmlns:a16="http://schemas.microsoft.com/office/drawing/2014/main" id="{28AF1D3C-274F-43F9-581F-689483923343}"/>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4050279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719B-699C-A46B-B3D8-75182C12CB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F91E7-9C90-8D9D-4F36-F20C8A2383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4F1B5-1C84-E113-3333-6E8BC982FC1A}"/>
              </a:ext>
            </a:extLst>
          </p:cNvPr>
          <p:cNvSpPr>
            <a:spLocks noGrp="1"/>
          </p:cNvSpPr>
          <p:nvPr>
            <p:ph type="dt" sz="half" idx="10"/>
          </p:nvPr>
        </p:nvSpPr>
        <p:spPr/>
        <p:txBody>
          <a:bodyPr/>
          <a:lstStyle/>
          <a:p>
            <a:fld id="{EDF65EB5-44E0-4E19-9F87-88AD649695D3}" type="datetime1">
              <a:rPr lang="en-US" smtClean="0"/>
              <a:t>4/28/24</a:t>
            </a:fld>
            <a:endParaRPr lang="en-US"/>
          </a:p>
        </p:txBody>
      </p:sp>
      <p:sp>
        <p:nvSpPr>
          <p:cNvPr id="5" name="Footer Placeholder 4">
            <a:extLst>
              <a:ext uri="{FF2B5EF4-FFF2-40B4-BE49-F238E27FC236}">
                <a16:creationId xmlns:a16="http://schemas.microsoft.com/office/drawing/2014/main" id="{9E266E78-B9EE-5B3A-6550-4E4A53967C38}"/>
              </a:ext>
            </a:extLst>
          </p:cNvPr>
          <p:cNvSpPr>
            <a:spLocks noGrp="1"/>
          </p:cNvSpPr>
          <p:nvPr>
            <p:ph type="ftr" sz="quarter" idx="11"/>
          </p:nvPr>
        </p:nvSpPr>
        <p:spPr/>
        <p:txBody>
          <a:bodyPr/>
          <a:lstStyle/>
          <a:p>
            <a:r>
              <a:rPr lang="en-US"/>
              <a:t>EEE 498/591</a:t>
            </a:r>
          </a:p>
        </p:txBody>
      </p:sp>
      <p:sp>
        <p:nvSpPr>
          <p:cNvPr id="6" name="Slide Number Placeholder 5">
            <a:extLst>
              <a:ext uri="{FF2B5EF4-FFF2-40B4-BE49-F238E27FC236}">
                <a16:creationId xmlns:a16="http://schemas.microsoft.com/office/drawing/2014/main" id="{481C957C-16BF-C83B-B31C-472D5F45D173}"/>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389995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09DF47-689F-1390-A767-15E4636575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AEF158-BB0B-E190-C655-70AB2ADB40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E4D76-28CC-8A6D-EBF9-08ECE5EC0A31}"/>
              </a:ext>
            </a:extLst>
          </p:cNvPr>
          <p:cNvSpPr>
            <a:spLocks noGrp="1"/>
          </p:cNvSpPr>
          <p:nvPr>
            <p:ph type="dt" sz="half" idx="10"/>
          </p:nvPr>
        </p:nvSpPr>
        <p:spPr/>
        <p:txBody>
          <a:bodyPr/>
          <a:lstStyle/>
          <a:p>
            <a:fld id="{7E37F0BD-C4EA-4F4B-BA0B-9E130DE8D102}" type="datetime1">
              <a:rPr lang="en-US" smtClean="0"/>
              <a:t>4/28/24</a:t>
            </a:fld>
            <a:endParaRPr lang="en-US"/>
          </a:p>
        </p:txBody>
      </p:sp>
      <p:sp>
        <p:nvSpPr>
          <p:cNvPr id="5" name="Footer Placeholder 4">
            <a:extLst>
              <a:ext uri="{FF2B5EF4-FFF2-40B4-BE49-F238E27FC236}">
                <a16:creationId xmlns:a16="http://schemas.microsoft.com/office/drawing/2014/main" id="{D10E0924-CD1D-F99A-EEEC-62467FEC38F8}"/>
              </a:ext>
            </a:extLst>
          </p:cNvPr>
          <p:cNvSpPr>
            <a:spLocks noGrp="1"/>
          </p:cNvSpPr>
          <p:nvPr>
            <p:ph type="ftr" sz="quarter" idx="11"/>
          </p:nvPr>
        </p:nvSpPr>
        <p:spPr/>
        <p:txBody>
          <a:bodyPr/>
          <a:lstStyle/>
          <a:p>
            <a:r>
              <a:rPr lang="en-US"/>
              <a:t>EEE 498/591</a:t>
            </a:r>
          </a:p>
        </p:txBody>
      </p:sp>
      <p:sp>
        <p:nvSpPr>
          <p:cNvPr id="6" name="Slide Number Placeholder 5">
            <a:extLst>
              <a:ext uri="{FF2B5EF4-FFF2-40B4-BE49-F238E27FC236}">
                <a16:creationId xmlns:a16="http://schemas.microsoft.com/office/drawing/2014/main" id="{67F4AD06-BF83-C095-2BBC-36F2187C5B0A}"/>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93974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86F1-21D8-849F-65B9-E0CBE8BC61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69039-1A3D-56DF-8E2E-5C4685E364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B58BB-2577-ED4D-825F-4B66322ABD70}"/>
              </a:ext>
            </a:extLst>
          </p:cNvPr>
          <p:cNvSpPr>
            <a:spLocks noGrp="1"/>
          </p:cNvSpPr>
          <p:nvPr>
            <p:ph type="dt" sz="half" idx="10"/>
          </p:nvPr>
        </p:nvSpPr>
        <p:spPr/>
        <p:txBody>
          <a:bodyPr/>
          <a:lstStyle/>
          <a:p>
            <a:fld id="{204D4951-B526-4469-9AC0-E58BC79E28BC}" type="datetime1">
              <a:rPr lang="en-US" smtClean="0"/>
              <a:t>4/28/24</a:t>
            </a:fld>
            <a:endParaRPr lang="en-US"/>
          </a:p>
        </p:txBody>
      </p:sp>
      <p:sp>
        <p:nvSpPr>
          <p:cNvPr id="5" name="Footer Placeholder 4">
            <a:extLst>
              <a:ext uri="{FF2B5EF4-FFF2-40B4-BE49-F238E27FC236}">
                <a16:creationId xmlns:a16="http://schemas.microsoft.com/office/drawing/2014/main" id="{DF04EEA7-CD07-9F3C-E6E4-761C21A91EB8}"/>
              </a:ext>
            </a:extLst>
          </p:cNvPr>
          <p:cNvSpPr>
            <a:spLocks noGrp="1"/>
          </p:cNvSpPr>
          <p:nvPr>
            <p:ph type="ftr" sz="quarter" idx="11"/>
          </p:nvPr>
        </p:nvSpPr>
        <p:spPr/>
        <p:txBody>
          <a:bodyPr/>
          <a:lstStyle/>
          <a:p>
            <a:r>
              <a:rPr lang="en-US"/>
              <a:t>EEE 498/591</a:t>
            </a:r>
          </a:p>
        </p:txBody>
      </p:sp>
      <p:sp>
        <p:nvSpPr>
          <p:cNvPr id="6" name="Slide Number Placeholder 5">
            <a:extLst>
              <a:ext uri="{FF2B5EF4-FFF2-40B4-BE49-F238E27FC236}">
                <a16:creationId xmlns:a16="http://schemas.microsoft.com/office/drawing/2014/main" id="{CE415B70-642A-F75B-FACA-33D14E76AE4F}"/>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350816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123A0-E32A-8E18-EB9B-6B8CD2C83E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6D7744-07BA-DE99-2E92-F5E13D323B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2DED18-0D17-E6F3-ABD2-7CF37C207F74}"/>
              </a:ext>
            </a:extLst>
          </p:cNvPr>
          <p:cNvSpPr>
            <a:spLocks noGrp="1"/>
          </p:cNvSpPr>
          <p:nvPr>
            <p:ph type="dt" sz="half" idx="10"/>
          </p:nvPr>
        </p:nvSpPr>
        <p:spPr/>
        <p:txBody>
          <a:bodyPr/>
          <a:lstStyle/>
          <a:p>
            <a:fld id="{0D0045CC-6765-44F7-91A6-AC616F0E6F7A}" type="datetime1">
              <a:rPr lang="en-US" smtClean="0"/>
              <a:t>4/28/24</a:t>
            </a:fld>
            <a:endParaRPr lang="en-US"/>
          </a:p>
        </p:txBody>
      </p:sp>
      <p:sp>
        <p:nvSpPr>
          <p:cNvPr id="5" name="Footer Placeholder 4">
            <a:extLst>
              <a:ext uri="{FF2B5EF4-FFF2-40B4-BE49-F238E27FC236}">
                <a16:creationId xmlns:a16="http://schemas.microsoft.com/office/drawing/2014/main" id="{4AD30790-D02D-F38D-90D9-1EE43CD1E1FE}"/>
              </a:ext>
            </a:extLst>
          </p:cNvPr>
          <p:cNvSpPr>
            <a:spLocks noGrp="1"/>
          </p:cNvSpPr>
          <p:nvPr>
            <p:ph type="ftr" sz="quarter" idx="11"/>
          </p:nvPr>
        </p:nvSpPr>
        <p:spPr/>
        <p:txBody>
          <a:bodyPr/>
          <a:lstStyle/>
          <a:p>
            <a:r>
              <a:rPr lang="en-US"/>
              <a:t>EEE 498/591</a:t>
            </a:r>
          </a:p>
        </p:txBody>
      </p:sp>
      <p:sp>
        <p:nvSpPr>
          <p:cNvPr id="6" name="Slide Number Placeholder 5">
            <a:extLst>
              <a:ext uri="{FF2B5EF4-FFF2-40B4-BE49-F238E27FC236}">
                <a16:creationId xmlns:a16="http://schemas.microsoft.com/office/drawing/2014/main" id="{98A7E1BC-99D4-4846-4ACA-20FED694E573}"/>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3768054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F2DE-0B15-EF97-BA57-4F8CDFA3F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CE03C9-D154-C03B-EA3B-144D8141D5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0DAAC9-7AB7-3AF2-0E82-20D143624A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0BE4F5-FDB2-9C68-D52C-7EC351CFA5FF}"/>
              </a:ext>
            </a:extLst>
          </p:cNvPr>
          <p:cNvSpPr>
            <a:spLocks noGrp="1"/>
          </p:cNvSpPr>
          <p:nvPr>
            <p:ph type="dt" sz="half" idx="10"/>
          </p:nvPr>
        </p:nvSpPr>
        <p:spPr/>
        <p:txBody>
          <a:bodyPr/>
          <a:lstStyle/>
          <a:p>
            <a:fld id="{B9602028-18BE-4CD3-A1F5-C45997077737}" type="datetime1">
              <a:rPr lang="en-US" smtClean="0"/>
              <a:t>4/28/24</a:t>
            </a:fld>
            <a:endParaRPr lang="en-US"/>
          </a:p>
        </p:txBody>
      </p:sp>
      <p:sp>
        <p:nvSpPr>
          <p:cNvPr id="6" name="Footer Placeholder 5">
            <a:extLst>
              <a:ext uri="{FF2B5EF4-FFF2-40B4-BE49-F238E27FC236}">
                <a16:creationId xmlns:a16="http://schemas.microsoft.com/office/drawing/2014/main" id="{CF24AD72-471E-56CA-326E-4673A31C4494}"/>
              </a:ext>
            </a:extLst>
          </p:cNvPr>
          <p:cNvSpPr>
            <a:spLocks noGrp="1"/>
          </p:cNvSpPr>
          <p:nvPr>
            <p:ph type="ftr" sz="quarter" idx="11"/>
          </p:nvPr>
        </p:nvSpPr>
        <p:spPr/>
        <p:txBody>
          <a:bodyPr/>
          <a:lstStyle/>
          <a:p>
            <a:r>
              <a:rPr lang="en-US"/>
              <a:t>EEE 498/591</a:t>
            </a:r>
          </a:p>
        </p:txBody>
      </p:sp>
      <p:sp>
        <p:nvSpPr>
          <p:cNvPr id="7" name="Slide Number Placeholder 6">
            <a:extLst>
              <a:ext uri="{FF2B5EF4-FFF2-40B4-BE49-F238E27FC236}">
                <a16:creationId xmlns:a16="http://schemas.microsoft.com/office/drawing/2014/main" id="{7123AC27-E6FA-E6C4-1BAD-A15408583E3E}"/>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28592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82EC-BA70-126A-A66A-11F87C74EE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EAC093-B566-A852-5CB0-B82864A3DC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8F1A06-866B-EB92-62E4-8F7BEC77E7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6411E0-D0E2-81BE-E7BF-38C41716CE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83D4A-2656-F413-E0A7-F60B975346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49B9B2-8CE8-7FAD-CF24-90DBDFE1F5B4}"/>
              </a:ext>
            </a:extLst>
          </p:cNvPr>
          <p:cNvSpPr>
            <a:spLocks noGrp="1"/>
          </p:cNvSpPr>
          <p:nvPr>
            <p:ph type="dt" sz="half" idx="10"/>
          </p:nvPr>
        </p:nvSpPr>
        <p:spPr/>
        <p:txBody>
          <a:bodyPr/>
          <a:lstStyle/>
          <a:p>
            <a:fld id="{D4C4913E-DB0C-4D05-88E6-01439800351B}" type="datetime1">
              <a:rPr lang="en-US" smtClean="0"/>
              <a:t>4/28/24</a:t>
            </a:fld>
            <a:endParaRPr lang="en-US"/>
          </a:p>
        </p:txBody>
      </p:sp>
      <p:sp>
        <p:nvSpPr>
          <p:cNvPr id="8" name="Footer Placeholder 7">
            <a:extLst>
              <a:ext uri="{FF2B5EF4-FFF2-40B4-BE49-F238E27FC236}">
                <a16:creationId xmlns:a16="http://schemas.microsoft.com/office/drawing/2014/main" id="{03CBCE38-31B7-8043-0D93-30303887348B}"/>
              </a:ext>
            </a:extLst>
          </p:cNvPr>
          <p:cNvSpPr>
            <a:spLocks noGrp="1"/>
          </p:cNvSpPr>
          <p:nvPr>
            <p:ph type="ftr" sz="quarter" idx="11"/>
          </p:nvPr>
        </p:nvSpPr>
        <p:spPr/>
        <p:txBody>
          <a:bodyPr/>
          <a:lstStyle/>
          <a:p>
            <a:r>
              <a:rPr lang="en-US"/>
              <a:t>EEE 498/591</a:t>
            </a:r>
          </a:p>
        </p:txBody>
      </p:sp>
      <p:sp>
        <p:nvSpPr>
          <p:cNvPr id="9" name="Slide Number Placeholder 8">
            <a:extLst>
              <a:ext uri="{FF2B5EF4-FFF2-40B4-BE49-F238E27FC236}">
                <a16:creationId xmlns:a16="http://schemas.microsoft.com/office/drawing/2014/main" id="{22309BF1-917B-8E0C-28B6-F84423984C00}"/>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3178561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8948-1480-9EA9-9481-030FC7B453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299C92-5933-6BE0-0E94-F31D17826672}"/>
              </a:ext>
            </a:extLst>
          </p:cNvPr>
          <p:cNvSpPr>
            <a:spLocks noGrp="1"/>
          </p:cNvSpPr>
          <p:nvPr>
            <p:ph type="dt" sz="half" idx="10"/>
          </p:nvPr>
        </p:nvSpPr>
        <p:spPr/>
        <p:txBody>
          <a:bodyPr/>
          <a:lstStyle/>
          <a:p>
            <a:fld id="{EC26AC31-2379-4FC3-A4C9-15CF88245DF2}" type="datetime1">
              <a:rPr lang="en-US" smtClean="0"/>
              <a:t>4/28/24</a:t>
            </a:fld>
            <a:endParaRPr lang="en-US"/>
          </a:p>
        </p:txBody>
      </p:sp>
      <p:sp>
        <p:nvSpPr>
          <p:cNvPr id="4" name="Footer Placeholder 3">
            <a:extLst>
              <a:ext uri="{FF2B5EF4-FFF2-40B4-BE49-F238E27FC236}">
                <a16:creationId xmlns:a16="http://schemas.microsoft.com/office/drawing/2014/main" id="{C4951BD6-0AAA-B843-32FD-30E5B4DCC4C0}"/>
              </a:ext>
            </a:extLst>
          </p:cNvPr>
          <p:cNvSpPr>
            <a:spLocks noGrp="1"/>
          </p:cNvSpPr>
          <p:nvPr>
            <p:ph type="ftr" sz="quarter" idx="11"/>
          </p:nvPr>
        </p:nvSpPr>
        <p:spPr/>
        <p:txBody>
          <a:bodyPr/>
          <a:lstStyle/>
          <a:p>
            <a:r>
              <a:rPr lang="en-US"/>
              <a:t>EEE 498/591</a:t>
            </a:r>
          </a:p>
        </p:txBody>
      </p:sp>
      <p:sp>
        <p:nvSpPr>
          <p:cNvPr id="5" name="Slide Number Placeholder 4">
            <a:extLst>
              <a:ext uri="{FF2B5EF4-FFF2-40B4-BE49-F238E27FC236}">
                <a16:creationId xmlns:a16="http://schemas.microsoft.com/office/drawing/2014/main" id="{35B6DE43-0D5E-098E-1E54-A18CBE15964F}"/>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1265867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22FB4D-437D-16F6-E94C-45ECB371D37A}"/>
              </a:ext>
            </a:extLst>
          </p:cNvPr>
          <p:cNvSpPr>
            <a:spLocks noGrp="1"/>
          </p:cNvSpPr>
          <p:nvPr>
            <p:ph type="dt" sz="half" idx="10"/>
          </p:nvPr>
        </p:nvSpPr>
        <p:spPr/>
        <p:txBody>
          <a:bodyPr/>
          <a:lstStyle/>
          <a:p>
            <a:fld id="{1515ACFD-D8FD-4B35-9024-44B9655E4CDE}" type="datetime1">
              <a:rPr lang="en-US" smtClean="0"/>
              <a:t>4/28/24</a:t>
            </a:fld>
            <a:endParaRPr lang="en-US"/>
          </a:p>
        </p:txBody>
      </p:sp>
      <p:sp>
        <p:nvSpPr>
          <p:cNvPr id="3" name="Footer Placeholder 2">
            <a:extLst>
              <a:ext uri="{FF2B5EF4-FFF2-40B4-BE49-F238E27FC236}">
                <a16:creationId xmlns:a16="http://schemas.microsoft.com/office/drawing/2014/main" id="{453AC5BC-167C-6A2E-B19D-351FA06664C7}"/>
              </a:ext>
            </a:extLst>
          </p:cNvPr>
          <p:cNvSpPr>
            <a:spLocks noGrp="1"/>
          </p:cNvSpPr>
          <p:nvPr>
            <p:ph type="ftr" sz="quarter" idx="11"/>
          </p:nvPr>
        </p:nvSpPr>
        <p:spPr/>
        <p:txBody>
          <a:bodyPr/>
          <a:lstStyle/>
          <a:p>
            <a:r>
              <a:rPr lang="en-US"/>
              <a:t>EEE 498/591</a:t>
            </a:r>
          </a:p>
        </p:txBody>
      </p:sp>
      <p:sp>
        <p:nvSpPr>
          <p:cNvPr id="4" name="Slide Number Placeholder 3">
            <a:extLst>
              <a:ext uri="{FF2B5EF4-FFF2-40B4-BE49-F238E27FC236}">
                <a16:creationId xmlns:a16="http://schemas.microsoft.com/office/drawing/2014/main" id="{D5EB21E3-7B47-FF17-6EC0-3641434361F6}"/>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2842561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22FB4D-437D-16F6-E94C-45ECB371D37A}"/>
              </a:ext>
            </a:extLst>
          </p:cNvPr>
          <p:cNvSpPr>
            <a:spLocks noGrp="1"/>
          </p:cNvSpPr>
          <p:nvPr>
            <p:ph type="dt" sz="half" idx="10"/>
          </p:nvPr>
        </p:nvSpPr>
        <p:spPr/>
        <p:txBody>
          <a:bodyPr/>
          <a:lstStyle/>
          <a:p>
            <a:fld id="{1515ACFD-D8FD-4B35-9024-44B9655E4CDE}" type="datetime1">
              <a:rPr lang="en-US" smtClean="0"/>
              <a:t>4/28/24</a:t>
            </a:fld>
            <a:endParaRPr lang="en-US"/>
          </a:p>
        </p:txBody>
      </p:sp>
      <p:sp>
        <p:nvSpPr>
          <p:cNvPr id="3" name="Footer Placeholder 2">
            <a:extLst>
              <a:ext uri="{FF2B5EF4-FFF2-40B4-BE49-F238E27FC236}">
                <a16:creationId xmlns:a16="http://schemas.microsoft.com/office/drawing/2014/main" id="{453AC5BC-167C-6A2E-B19D-351FA06664C7}"/>
              </a:ext>
            </a:extLst>
          </p:cNvPr>
          <p:cNvSpPr>
            <a:spLocks noGrp="1"/>
          </p:cNvSpPr>
          <p:nvPr>
            <p:ph type="ftr" sz="quarter" idx="11"/>
          </p:nvPr>
        </p:nvSpPr>
        <p:spPr/>
        <p:txBody>
          <a:bodyPr/>
          <a:lstStyle/>
          <a:p>
            <a:r>
              <a:rPr lang="en-US"/>
              <a:t>EEE 498/591</a:t>
            </a:r>
          </a:p>
        </p:txBody>
      </p:sp>
      <p:sp>
        <p:nvSpPr>
          <p:cNvPr id="4" name="Slide Number Placeholder 3">
            <a:extLst>
              <a:ext uri="{FF2B5EF4-FFF2-40B4-BE49-F238E27FC236}">
                <a16:creationId xmlns:a16="http://schemas.microsoft.com/office/drawing/2014/main" id="{D5EB21E3-7B47-FF17-6EC0-3641434361F6}"/>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242541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7890-E77B-AAAC-653B-6A4717843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224AD2-A385-6320-49CD-437F9DBEAD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2C3E49-7D05-7DE5-8018-8E1B7A765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1E21B-A500-9565-D6C2-0779B558BE6C}"/>
              </a:ext>
            </a:extLst>
          </p:cNvPr>
          <p:cNvSpPr>
            <a:spLocks noGrp="1"/>
          </p:cNvSpPr>
          <p:nvPr>
            <p:ph type="dt" sz="half" idx="10"/>
          </p:nvPr>
        </p:nvSpPr>
        <p:spPr/>
        <p:txBody>
          <a:bodyPr/>
          <a:lstStyle/>
          <a:p>
            <a:fld id="{AC18F6CD-BE23-4B5C-A442-E216BD3D6248}" type="datetime1">
              <a:rPr lang="en-US" smtClean="0"/>
              <a:t>4/28/24</a:t>
            </a:fld>
            <a:endParaRPr lang="en-US"/>
          </a:p>
        </p:txBody>
      </p:sp>
      <p:sp>
        <p:nvSpPr>
          <p:cNvPr id="6" name="Footer Placeholder 5">
            <a:extLst>
              <a:ext uri="{FF2B5EF4-FFF2-40B4-BE49-F238E27FC236}">
                <a16:creationId xmlns:a16="http://schemas.microsoft.com/office/drawing/2014/main" id="{336ED252-21B0-D131-5E7C-6749A3532EF8}"/>
              </a:ext>
            </a:extLst>
          </p:cNvPr>
          <p:cNvSpPr>
            <a:spLocks noGrp="1"/>
          </p:cNvSpPr>
          <p:nvPr>
            <p:ph type="ftr" sz="quarter" idx="11"/>
          </p:nvPr>
        </p:nvSpPr>
        <p:spPr/>
        <p:txBody>
          <a:bodyPr/>
          <a:lstStyle/>
          <a:p>
            <a:r>
              <a:rPr lang="en-US"/>
              <a:t>EEE 498/591</a:t>
            </a:r>
          </a:p>
        </p:txBody>
      </p:sp>
      <p:sp>
        <p:nvSpPr>
          <p:cNvPr id="7" name="Slide Number Placeholder 6">
            <a:extLst>
              <a:ext uri="{FF2B5EF4-FFF2-40B4-BE49-F238E27FC236}">
                <a16:creationId xmlns:a16="http://schemas.microsoft.com/office/drawing/2014/main" id="{933971F7-B9BE-7F51-A59C-CE2E28B66BA1}"/>
              </a:ext>
            </a:extLst>
          </p:cNvPr>
          <p:cNvSpPr>
            <a:spLocks noGrp="1"/>
          </p:cNvSpPr>
          <p:nvPr>
            <p:ph type="sldNum" sz="quarter" idx="12"/>
          </p:nvPr>
        </p:nvSpPr>
        <p:spPr/>
        <p:txBody>
          <a:bodyPr/>
          <a:lstStyle/>
          <a:p>
            <a:fld id="{A8219B29-7771-488B-88C9-22CE9A2C2A7C}" type="slidenum">
              <a:rPr lang="en-US" smtClean="0"/>
              <a:t>‹#›</a:t>
            </a:fld>
            <a:endParaRPr lang="en-US"/>
          </a:p>
        </p:txBody>
      </p:sp>
    </p:spTree>
    <p:extLst>
      <p:ext uri="{BB962C8B-B14F-4D97-AF65-F5344CB8AC3E}">
        <p14:creationId xmlns:p14="http://schemas.microsoft.com/office/powerpoint/2010/main" val="393594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DF5589-4903-AE27-036E-23B15EF38C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900B6-DC9F-74A1-C7C5-7A6A4A919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3336F-D024-A3C3-2F44-2B165D388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E34A6-9562-4592-BA7A-5EDEC75B1C35}" type="datetime1">
              <a:rPr lang="en-US" smtClean="0"/>
              <a:t>4/28/24</a:t>
            </a:fld>
            <a:endParaRPr lang="en-US"/>
          </a:p>
        </p:txBody>
      </p:sp>
      <p:sp>
        <p:nvSpPr>
          <p:cNvPr id="5" name="Footer Placeholder 4">
            <a:extLst>
              <a:ext uri="{FF2B5EF4-FFF2-40B4-BE49-F238E27FC236}">
                <a16:creationId xmlns:a16="http://schemas.microsoft.com/office/drawing/2014/main" id="{0185295E-2AC1-0B20-5430-0D415076B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EEE 498/591</a:t>
            </a:r>
          </a:p>
        </p:txBody>
      </p:sp>
      <p:sp>
        <p:nvSpPr>
          <p:cNvPr id="6" name="Slide Number Placeholder 5">
            <a:extLst>
              <a:ext uri="{FF2B5EF4-FFF2-40B4-BE49-F238E27FC236}">
                <a16:creationId xmlns:a16="http://schemas.microsoft.com/office/drawing/2014/main" id="{FF3C7C08-7861-41F6-6A6C-A9F1936D0F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19B29-7771-488B-88C9-22CE9A2C2A7C}" type="slidenum">
              <a:rPr lang="en-US" smtClean="0"/>
              <a:t>‹#›</a:t>
            </a:fld>
            <a:endParaRPr lang="en-US"/>
          </a:p>
        </p:txBody>
      </p:sp>
      <p:pic>
        <p:nvPicPr>
          <p:cNvPr id="7" name="Picture 6">
            <a:extLst>
              <a:ext uri="{FF2B5EF4-FFF2-40B4-BE49-F238E27FC236}">
                <a16:creationId xmlns:a16="http://schemas.microsoft.com/office/drawing/2014/main" id="{7738A429-C9E9-FB34-6641-F8006730FEF6}"/>
              </a:ext>
            </a:extLst>
          </p:cNvPr>
          <p:cNvPicPr>
            <a:picLocks noChangeAspect="1"/>
          </p:cNvPicPr>
          <p:nvPr userDrawn="1"/>
        </p:nvPicPr>
        <p:blipFill rotWithShape="1">
          <a:blip r:embed="rId14"/>
          <a:srcRect l="21523" t="20788" r="9710" b="14910"/>
          <a:stretch/>
        </p:blipFill>
        <p:spPr>
          <a:xfrm>
            <a:off x="179832" y="6040882"/>
            <a:ext cx="1316736" cy="630936"/>
          </a:xfrm>
          <a:prstGeom prst="rect">
            <a:avLst/>
          </a:prstGeom>
        </p:spPr>
      </p:pic>
      <p:cxnSp>
        <p:nvCxnSpPr>
          <p:cNvPr id="8" name="Straight Connector 7">
            <a:extLst>
              <a:ext uri="{FF2B5EF4-FFF2-40B4-BE49-F238E27FC236}">
                <a16:creationId xmlns:a16="http://schemas.microsoft.com/office/drawing/2014/main" id="{1ECCB563-E4B2-9568-09AC-6FFA1C2A4D43}"/>
              </a:ext>
            </a:extLst>
          </p:cNvPr>
          <p:cNvCxnSpPr>
            <a:cxnSpLocks/>
          </p:cNvCxnSpPr>
          <p:nvPr userDrawn="1"/>
        </p:nvCxnSpPr>
        <p:spPr>
          <a:xfrm>
            <a:off x="0" y="804672"/>
            <a:ext cx="12192000"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11860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s://www.analog.com/media/en/technical-documentation/data-sheets/ADL5535.pdf" TargetMode="External"/><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ocs.keysight.com/display/support/ADS+DesignGuide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www.analog.com/media/en/technical-documentation/data-sheets/ADL5535.pdf" TargetMode="External"/><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396843" y="129831"/>
            <a:ext cx="3177280" cy="584775"/>
          </a:xfrm>
          <a:prstGeom prst="rect">
            <a:avLst/>
          </a:prstGeom>
          <a:noFill/>
        </p:spPr>
        <p:txBody>
          <a:bodyPr wrap="none" rtlCol="0">
            <a:spAutoFit/>
          </a:bodyPr>
          <a:lstStyle/>
          <a:p>
            <a:r>
              <a:rPr lang="en-US" sz="3200" b="1" dirty="0"/>
              <a:t>Project 3 – Part 1 </a:t>
            </a:r>
          </a:p>
        </p:txBody>
      </p:sp>
      <p:pic>
        <p:nvPicPr>
          <p:cNvPr id="4" name="Picture 3" descr="A black and white logo with a number&#10;&#10;Description automatically generated">
            <a:extLst>
              <a:ext uri="{FF2B5EF4-FFF2-40B4-BE49-F238E27FC236}">
                <a16:creationId xmlns:a16="http://schemas.microsoft.com/office/drawing/2014/main" id="{E824A097-5CCC-7481-5CF0-E36DD5FDB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863" y="844059"/>
            <a:ext cx="1865376" cy="1862328"/>
          </a:xfrm>
          <a:prstGeom prst="rect">
            <a:avLst/>
          </a:prstGeom>
        </p:spPr>
      </p:pic>
      <p:grpSp>
        <p:nvGrpSpPr>
          <p:cNvPr id="10" name="Group 9">
            <a:extLst>
              <a:ext uri="{FF2B5EF4-FFF2-40B4-BE49-F238E27FC236}">
                <a16:creationId xmlns:a16="http://schemas.microsoft.com/office/drawing/2014/main" id="{70D3616F-81EF-D74C-AD9F-EFE703D39E82}"/>
              </a:ext>
            </a:extLst>
          </p:cNvPr>
          <p:cNvGrpSpPr/>
          <p:nvPr/>
        </p:nvGrpSpPr>
        <p:grpSpPr>
          <a:xfrm>
            <a:off x="2192994" y="824643"/>
            <a:ext cx="7805885" cy="5448993"/>
            <a:chOff x="2192994" y="824643"/>
            <a:chExt cx="7805885" cy="5448993"/>
          </a:xfrm>
        </p:grpSpPr>
        <p:sp>
          <p:nvSpPr>
            <p:cNvPr id="13" name="TextBox 12">
              <a:extLst>
                <a:ext uri="{FF2B5EF4-FFF2-40B4-BE49-F238E27FC236}">
                  <a16:creationId xmlns:a16="http://schemas.microsoft.com/office/drawing/2014/main" id="{38602616-6E7B-253B-1618-05932DD8FE63}"/>
                </a:ext>
              </a:extLst>
            </p:cNvPr>
            <p:cNvSpPr txBox="1"/>
            <p:nvPr/>
          </p:nvSpPr>
          <p:spPr>
            <a:xfrm>
              <a:off x="5428410" y="824643"/>
              <a:ext cx="1335174" cy="369332"/>
            </a:xfrm>
            <a:prstGeom prst="rect">
              <a:avLst/>
            </a:prstGeom>
            <a:noFill/>
          </p:spPr>
          <p:txBody>
            <a:bodyPr wrap="none" rtlCol="0">
              <a:spAutoFit/>
            </a:bodyPr>
            <a:lstStyle/>
            <a:p>
              <a:r>
                <a:rPr lang="en-US" b="1" dirty="0"/>
                <a:t>Design Flow</a:t>
              </a:r>
            </a:p>
          </p:txBody>
        </p:sp>
        <p:pic>
          <p:nvPicPr>
            <p:cNvPr id="5" name="Picture 4">
              <a:extLst>
                <a:ext uri="{FF2B5EF4-FFF2-40B4-BE49-F238E27FC236}">
                  <a16:creationId xmlns:a16="http://schemas.microsoft.com/office/drawing/2014/main" id="{45CAA64D-6162-BF9D-A3BD-70F55875AC0B}"/>
                </a:ext>
              </a:extLst>
            </p:cNvPr>
            <p:cNvPicPr>
              <a:picLocks noChangeAspect="1"/>
            </p:cNvPicPr>
            <p:nvPr/>
          </p:nvPicPr>
          <p:blipFill>
            <a:blip r:embed="rId3"/>
            <a:stretch>
              <a:fillRect/>
            </a:stretch>
          </p:blipFill>
          <p:spPr>
            <a:xfrm>
              <a:off x="2192994" y="1235292"/>
              <a:ext cx="7805885" cy="5038344"/>
            </a:xfrm>
            <a:prstGeom prst="rect">
              <a:avLst/>
            </a:prstGeom>
          </p:spPr>
        </p:pic>
        <p:sp>
          <p:nvSpPr>
            <p:cNvPr id="7" name="Rectangle 6">
              <a:extLst>
                <a:ext uri="{FF2B5EF4-FFF2-40B4-BE49-F238E27FC236}">
                  <a16:creationId xmlns:a16="http://schemas.microsoft.com/office/drawing/2014/main" id="{4A98A36A-18D5-8A4B-BE1E-D344E88C4801}"/>
                </a:ext>
              </a:extLst>
            </p:cNvPr>
            <p:cNvSpPr/>
            <p:nvPr/>
          </p:nvSpPr>
          <p:spPr>
            <a:xfrm>
              <a:off x="4038600" y="2005070"/>
              <a:ext cx="1238480" cy="29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BDF470-6770-3749-8B6B-76C13F380715}"/>
                </a:ext>
              </a:extLst>
            </p:cNvPr>
            <p:cNvSpPr/>
            <p:nvPr/>
          </p:nvSpPr>
          <p:spPr>
            <a:xfrm>
              <a:off x="2192995" y="2126255"/>
              <a:ext cx="5206612" cy="3679634"/>
            </a:xfrm>
            <a:prstGeom prst="rect">
              <a:avLst/>
            </a:prstGeom>
            <a:noFill/>
            <a:ln w="381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62548C8-E95F-7C48-A3C0-F8513C5A60AB}"/>
                </a:ext>
              </a:extLst>
            </p:cNvPr>
            <p:cNvSpPr txBox="1"/>
            <p:nvPr/>
          </p:nvSpPr>
          <p:spPr>
            <a:xfrm>
              <a:off x="2349305" y="2302525"/>
              <a:ext cx="935256" cy="461665"/>
            </a:xfrm>
            <a:prstGeom prst="rect">
              <a:avLst/>
            </a:prstGeom>
            <a:noFill/>
          </p:spPr>
          <p:txBody>
            <a:bodyPr wrap="none" rtlCol="0">
              <a:spAutoFit/>
            </a:bodyPr>
            <a:lstStyle/>
            <a:p>
              <a:r>
                <a:rPr lang="en-US" sz="2400" b="1" dirty="0">
                  <a:solidFill>
                    <a:schemeClr val="accent1">
                      <a:lumMod val="75000"/>
                    </a:schemeClr>
                  </a:solidFill>
                </a:rPr>
                <a:t>Part 1</a:t>
              </a:r>
            </a:p>
          </p:txBody>
        </p:sp>
      </p:grpSp>
      <p:sp>
        <p:nvSpPr>
          <p:cNvPr id="11" name="TextBox 10">
            <a:extLst>
              <a:ext uri="{FF2B5EF4-FFF2-40B4-BE49-F238E27FC236}">
                <a16:creationId xmlns:a16="http://schemas.microsoft.com/office/drawing/2014/main" id="{B2F3EFF4-170C-34E0-2D39-0FE4ED02EB5F}"/>
              </a:ext>
            </a:extLst>
          </p:cNvPr>
          <p:cNvSpPr txBox="1"/>
          <p:nvPr/>
        </p:nvSpPr>
        <p:spPr>
          <a:xfrm>
            <a:off x="280761" y="1030245"/>
            <a:ext cx="5471626" cy="923330"/>
          </a:xfrm>
          <a:prstGeom prst="rect">
            <a:avLst/>
          </a:prstGeom>
          <a:noFill/>
        </p:spPr>
        <p:txBody>
          <a:bodyPr wrap="none" rtlCol="0">
            <a:spAutoFit/>
          </a:bodyPr>
          <a:lstStyle/>
          <a:p>
            <a:r>
              <a:rPr lang="en-US" dirty="0"/>
              <a:t>DONE BY:</a:t>
            </a:r>
          </a:p>
          <a:p>
            <a:r>
              <a:rPr lang="en-US" dirty="0"/>
              <a:t>DHRUV KRISHNAMURTHY CHITTI BABU (1226130635)  &amp;</a:t>
            </a:r>
          </a:p>
          <a:p>
            <a:r>
              <a:rPr lang="en-US" dirty="0"/>
              <a:t>MRUDHULESH KURAPATI (1226364206)</a:t>
            </a:r>
          </a:p>
        </p:txBody>
      </p:sp>
    </p:spTree>
    <p:extLst>
      <p:ext uri="{BB962C8B-B14F-4D97-AF65-F5344CB8AC3E}">
        <p14:creationId xmlns:p14="http://schemas.microsoft.com/office/powerpoint/2010/main" val="387457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65B332-5E13-1961-82A4-682331FF0B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48366" y="1310303"/>
            <a:ext cx="6988207" cy="3680926"/>
          </a:xfrm>
          <a:prstGeom prst="rect">
            <a:avLst/>
          </a:prstGeom>
        </p:spPr>
      </p:pic>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10</a:t>
            </a:fld>
            <a:endParaRPr lang="en-US" dirty="0"/>
          </a:p>
        </p:txBody>
      </p:sp>
      <p:sp>
        <p:nvSpPr>
          <p:cNvPr id="13" name="TextBox 12">
            <a:extLst>
              <a:ext uri="{FF2B5EF4-FFF2-40B4-BE49-F238E27FC236}">
                <a16:creationId xmlns:a16="http://schemas.microsoft.com/office/drawing/2014/main" id="{38602616-6E7B-253B-1618-05932DD8FE63}"/>
              </a:ext>
            </a:extLst>
          </p:cNvPr>
          <p:cNvSpPr txBox="1"/>
          <p:nvPr/>
        </p:nvSpPr>
        <p:spPr>
          <a:xfrm>
            <a:off x="5094154" y="744970"/>
            <a:ext cx="2496196" cy="369332"/>
          </a:xfrm>
          <a:prstGeom prst="rect">
            <a:avLst/>
          </a:prstGeom>
          <a:noFill/>
        </p:spPr>
        <p:txBody>
          <a:bodyPr wrap="none" rtlCol="0">
            <a:spAutoFit/>
          </a:bodyPr>
          <a:lstStyle/>
          <a:p>
            <a:r>
              <a:rPr lang="en-US" b="1" dirty="0"/>
              <a:t>MATLAB Modeling Filter</a:t>
            </a:r>
          </a:p>
        </p:txBody>
      </p:sp>
      <p:sp>
        <p:nvSpPr>
          <p:cNvPr id="4" name="Flowchart: Process 3">
            <a:extLst>
              <a:ext uri="{FF2B5EF4-FFF2-40B4-BE49-F238E27FC236}">
                <a16:creationId xmlns:a16="http://schemas.microsoft.com/office/drawing/2014/main" id="{EF0BDE84-462F-93B1-347D-443AEEFEFD07}"/>
              </a:ext>
            </a:extLst>
          </p:cNvPr>
          <p:cNvSpPr/>
          <p:nvPr/>
        </p:nvSpPr>
        <p:spPr>
          <a:xfrm>
            <a:off x="5148366" y="2182827"/>
            <a:ext cx="2029531" cy="1561037"/>
          </a:xfrm>
          <a:prstGeom prst="flowChartProcess">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191ACEDF-5AED-18C8-D9CB-7A209797E0EE}"/>
              </a:ext>
            </a:extLst>
          </p:cNvPr>
          <p:cNvSpPr/>
          <p:nvPr/>
        </p:nvSpPr>
        <p:spPr>
          <a:xfrm>
            <a:off x="9100869" y="3614469"/>
            <a:ext cx="1112809" cy="957533"/>
          </a:xfrm>
          <a:prstGeom prst="flowChartProcess">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509AD7-22C2-E19F-CACB-2D0C8B08EAA4}"/>
              </a:ext>
            </a:extLst>
          </p:cNvPr>
          <p:cNvSpPr txBox="1"/>
          <p:nvPr/>
        </p:nvSpPr>
        <p:spPr>
          <a:xfrm>
            <a:off x="129096" y="1396567"/>
            <a:ext cx="4391569" cy="2308324"/>
          </a:xfrm>
          <a:prstGeom prst="rect">
            <a:avLst/>
          </a:prstGeom>
          <a:noFill/>
        </p:spPr>
        <p:txBody>
          <a:bodyPr wrap="square" rtlCol="0">
            <a:spAutoFit/>
          </a:bodyPr>
          <a:lstStyle/>
          <a:p>
            <a:pPr algn="just"/>
            <a:r>
              <a:rPr lang="en-US" b="1" dirty="0">
                <a:solidFill>
                  <a:srgbClr val="C00000"/>
                </a:solidFill>
              </a:rPr>
              <a:t>Filter Specification:</a:t>
            </a:r>
          </a:p>
          <a:p>
            <a:pPr marL="285750" indent="-285750" algn="just">
              <a:buFont typeface="Arial" panose="020B0604020202020204" pitchFamily="34" charset="0"/>
              <a:buChar char="•"/>
            </a:pPr>
            <a:r>
              <a:rPr lang="en-US" dirty="0"/>
              <a:t>Set the </a:t>
            </a:r>
            <a:r>
              <a:rPr lang="en-US" b="1" dirty="0"/>
              <a:t>Filter order </a:t>
            </a:r>
            <a:r>
              <a:rPr lang="en-US" dirty="0"/>
              <a:t>to </a:t>
            </a:r>
            <a:r>
              <a:rPr lang="en-US" b="1" dirty="0"/>
              <a:t>6</a:t>
            </a:r>
            <a:r>
              <a:rPr lang="en-US" dirty="0"/>
              <a:t>.</a:t>
            </a:r>
          </a:p>
          <a:p>
            <a:pPr marL="285750" indent="-285750" algn="just">
              <a:buFont typeface="Arial" panose="020B0604020202020204" pitchFamily="34" charset="0"/>
              <a:buChar char="•"/>
            </a:pPr>
            <a:r>
              <a:rPr lang="en-US" dirty="0"/>
              <a:t>Set the </a:t>
            </a:r>
            <a:r>
              <a:rPr lang="en-US" b="1" dirty="0"/>
              <a:t>Response</a:t>
            </a:r>
            <a:r>
              <a:rPr lang="en-US" dirty="0"/>
              <a:t> to </a:t>
            </a:r>
            <a:r>
              <a:rPr lang="en-US" b="1" dirty="0"/>
              <a:t>Bandpass.</a:t>
            </a:r>
          </a:p>
          <a:p>
            <a:pPr marL="285750" indent="-285750" algn="just">
              <a:buFont typeface="Arial" panose="020B0604020202020204" pitchFamily="34" charset="0"/>
              <a:buChar char="•"/>
            </a:pPr>
            <a:r>
              <a:rPr lang="en-US" dirty="0"/>
              <a:t>Set the </a:t>
            </a:r>
            <a:r>
              <a:rPr lang="en-US" b="1" dirty="0"/>
              <a:t>implementation</a:t>
            </a:r>
            <a:r>
              <a:rPr lang="en-US" dirty="0"/>
              <a:t> to </a:t>
            </a:r>
            <a:r>
              <a:rPr lang="en-US" b="1" dirty="0"/>
              <a:t>LC Pi</a:t>
            </a:r>
            <a:r>
              <a:rPr lang="en-US" dirty="0"/>
              <a:t>.</a:t>
            </a:r>
          </a:p>
          <a:p>
            <a:pPr marL="285750" indent="-285750" algn="just">
              <a:buFont typeface="Arial" panose="020B0604020202020204" pitchFamily="34" charset="0"/>
              <a:buChar char="•"/>
            </a:pPr>
            <a:r>
              <a:rPr lang="en-US" dirty="0"/>
              <a:t>Set </a:t>
            </a:r>
            <a:r>
              <a:rPr lang="en-US" b="1" dirty="0"/>
              <a:t>Passband frequencies </a:t>
            </a:r>
            <a:r>
              <a:rPr lang="en-US" dirty="0"/>
              <a:t>as </a:t>
            </a:r>
            <a:r>
              <a:rPr lang="en-US" b="1" dirty="0"/>
              <a:t>[4.5 5.5].</a:t>
            </a:r>
          </a:p>
          <a:p>
            <a:pPr marL="285750" indent="-285750" algn="just">
              <a:buFont typeface="Arial" panose="020B0604020202020204" pitchFamily="34" charset="0"/>
              <a:buChar char="•"/>
            </a:pPr>
            <a:r>
              <a:rPr lang="en-US" dirty="0"/>
              <a:t>Leave the </a:t>
            </a:r>
            <a:r>
              <a:rPr lang="en-US" b="1" dirty="0"/>
              <a:t>passband attenuation </a:t>
            </a:r>
            <a:r>
              <a:rPr lang="en-US" dirty="0"/>
              <a:t>at </a:t>
            </a:r>
            <a:r>
              <a:rPr lang="en-US" b="1" dirty="0"/>
              <a:t>default.</a:t>
            </a:r>
          </a:p>
          <a:p>
            <a:pPr marL="285750" indent="-285750" algn="just">
              <a:buFont typeface="Arial" panose="020B0604020202020204" pitchFamily="34" charset="0"/>
              <a:buChar char="•"/>
            </a:pPr>
            <a:endParaRPr lang="en-US" b="1" dirty="0"/>
          </a:p>
        </p:txBody>
      </p:sp>
      <p:sp>
        <p:nvSpPr>
          <p:cNvPr id="10" name="TextBox 9">
            <a:extLst>
              <a:ext uri="{FF2B5EF4-FFF2-40B4-BE49-F238E27FC236}">
                <a16:creationId xmlns:a16="http://schemas.microsoft.com/office/drawing/2014/main" id="{D181548D-1C75-D242-86C3-131E7F3EFF1F}"/>
              </a:ext>
            </a:extLst>
          </p:cNvPr>
          <p:cNvSpPr txBox="1"/>
          <p:nvPr/>
        </p:nvSpPr>
        <p:spPr>
          <a:xfrm>
            <a:off x="4177679" y="104560"/>
            <a:ext cx="4118435" cy="707886"/>
          </a:xfrm>
          <a:prstGeom prst="rect">
            <a:avLst/>
          </a:prstGeom>
          <a:noFill/>
        </p:spPr>
        <p:txBody>
          <a:bodyPr wrap="none" rtlCol="0">
            <a:spAutoFit/>
          </a:bodyPr>
          <a:lstStyle/>
          <a:p>
            <a:r>
              <a:rPr lang="en-US" sz="4000" b="1" dirty="0"/>
              <a:t>MATLAB Modeling</a:t>
            </a:r>
          </a:p>
        </p:txBody>
      </p:sp>
    </p:spTree>
    <p:extLst>
      <p:ext uri="{BB962C8B-B14F-4D97-AF65-F5344CB8AC3E}">
        <p14:creationId xmlns:p14="http://schemas.microsoft.com/office/powerpoint/2010/main" val="1163736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D67318-EB14-164E-D673-1036C41751FC}"/>
              </a:ext>
            </a:extLst>
          </p:cNvPr>
          <p:cNvPicPr>
            <a:picLocks noChangeAspect="1"/>
          </p:cNvPicPr>
          <p:nvPr/>
        </p:nvPicPr>
        <p:blipFill>
          <a:blip r:embed="rId2"/>
          <a:stretch>
            <a:fillRect/>
          </a:stretch>
        </p:blipFill>
        <p:spPr>
          <a:xfrm>
            <a:off x="5796951" y="1370786"/>
            <a:ext cx="6198086" cy="4198356"/>
          </a:xfrm>
          <a:prstGeom prst="rect">
            <a:avLst/>
          </a:prstGeom>
        </p:spPr>
      </p:pic>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11</a:t>
            </a:fld>
            <a:endParaRPr lang="en-US" dirty="0"/>
          </a:p>
        </p:txBody>
      </p:sp>
      <p:sp>
        <p:nvSpPr>
          <p:cNvPr id="13" name="TextBox 12">
            <a:extLst>
              <a:ext uri="{FF2B5EF4-FFF2-40B4-BE49-F238E27FC236}">
                <a16:creationId xmlns:a16="http://schemas.microsoft.com/office/drawing/2014/main" id="{38602616-6E7B-253B-1618-05932DD8FE63}"/>
              </a:ext>
            </a:extLst>
          </p:cNvPr>
          <p:cNvSpPr txBox="1"/>
          <p:nvPr/>
        </p:nvSpPr>
        <p:spPr>
          <a:xfrm>
            <a:off x="4832152" y="779217"/>
            <a:ext cx="2809487" cy="369332"/>
          </a:xfrm>
          <a:prstGeom prst="rect">
            <a:avLst/>
          </a:prstGeom>
          <a:noFill/>
        </p:spPr>
        <p:txBody>
          <a:bodyPr wrap="none" rtlCol="0">
            <a:spAutoFit/>
          </a:bodyPr>
          <a:lstStyle/>
          <a:p>
            <a:r>
              <a:rPr lang="en-US" b="1" dirty="0"/>
              <a:t>MATLAB Modeling - System</a:t>
            </a:r>
          </a:p>
        </p:txBody>
      </p:sp>
      <p:sp>
        <p:nvSpPr>
          <p:cNvPr id="10" name="TextBox 9">
            <a:extLst>
              <a:ext uri="{FF2B5EF4-FFF2-40B4-BE49-F238E27FC236}">
                <a16:creationId xmlns:a16="http://schemas.microsoft.com/office/drawing/2014/main" id="{F72DA059-DD91-54AB-7C60-164F57770302}"/>
              </a:ext>
            </a:extLst>
          </p:cNvPr>
          <p:cNvSpPr txBox="1"/>
          <p:nvPr/>
        </p:nvSpPr>
        <p:spPr>
          <a:xfrm>
            <a:off x="196963" y="812446"/>
            <a:ext cx="4391569" cy="5355312"/>
          </a:xfrm>
          <a:prstGeom prst="rect">
            <a:avLst/>
          </a:prstGeom>
          <a:noFill/>
        </p:spPr>
        <p:txBody>
          <a:bodyPr wrap="square" rtlCol="0">
            <a:spAutoFit/>
          </a:bodyPr>
          <a:lstStyle/>
          <a:p>
            <a:pPr algn="just"/>
            <a:r>
              <a:rPr lang="en-US" b="1" dirty="0">
                <a:solidFill>
                  <a:srgbClr val="C00000"/>
                </a:solidFill>
              </a:rPr>
              <a:t>Final System:</a:t>
            </a:r>
          </a:p>
          <a:p>
            <a:pPr marL="285750" indent="-285750" algn="just">
              <a:buFont typeface="Arial" panose="020B0604020202020204" pitchFamily="34" charset="0"/>
              <a:buChar char="•"/>
            </a:pPr>
            <a:r>
              <a:rPr lang="en-US" dirty="0"/>
              <a:t>The final window will loosely resemble this with all the components cascaded in the </a:t>
            </a:r>
            <a:r>
              <a:rPr lang="en-US" b="1" dirty="0"/>
              <a:t>cascade window</a:t>
            </a:r>
            <a:r>
              <a:rPr lang="en-US" dirty="0"/>
              <a:t>. </a:t>
            </a:r>
          </a:p>
          <a:p>
            <a:pPr marL="285750" indent="-285750" algn="just">
              <a:buFont typeface="Arial" panose="020B0604020202020204" pitchFamily="34" charset="0"/>
              <a:buChar char="•"/>
            </a:pPr>
            <a:r>
              <a:rPr lang="en-US" b="1" dirty="0">
                <a:solidFill>
                  <a:srgbClr val="FF0000"/>
                </a:solidFill>
              </a:rPr>
              <a:t>NOTE: USE your own values for parameters based on the datasheets – the figure to the right is only an example.</a:t>
            </a:r>
          </a:p>
          <a:p>
            <a:pPr marL="285750" indent="-285750" algn="just">
              <a:buFont typeface="Arial" panose="020B0604020202020204" pitchFamily="34" charset="0"/>
              <a:buChar char="•"/>
            </a:pPr>
            <a:r>
              <a:rPr lang="en-US" dirty="0"/>
              <a:t>The subsequent </a:t>
            </a:r>
            <a:r>
              <a:rPr lang="en-US" b="1" dirty="0" err="1"/>
              <a:t>Friis</a:t>
            </a:r>
            <a:r>
              <a:rPr lang="en-US" dirty="0"/>
              <a:t> equation shows in the result window. </a:t>
            </a:r>
          </a:p>
          <a:p>
            <a:pPr marL="285750" indent="-285750" algn="just">
              <a:buFont typeface="Arial" panose="020B0604020202020204" pitchFamily="34" charset="0"/>
              <a:buChar char="•"/>
            </a:pPr>
            <a:r>
              <a:rPr lang="en-US" dirty="0"/>
              <a:t>The next step is to estimate the system performance metrics with the help of </a:t>
            </a:r>
            <a:r>
              <a:rPr lang="en-US" b="1" dirty="0"/>
              <a:t>Harmonic Balance </a:t>
            </a:r>
            <a:r>
              <a:rPr lang="en-US" dirty="0"/>
              <a:t>analysis.</a:t>
            </a:r>
          </a:p>
          <a:p>
            <a:pPr marL="285750" indent="-285750" algn="just">
              <a:buFont typeface="Arial" panose="020B0604020202020204" pitchFamily="34" charset="0"/>
              <a:buChar char="•"/>
            </a:pPr>
            <a:r>
              <a:rPr lang="en-US" dirty="0"/>
              <a:t>To run Harmonic Balance, click on the HB-Analyze button at the top of the window. </a:t>
            </a:r>
          </a:p>
          <a:p>
            <a:pPr marL="285750" indent="-285750" algn="just">
              <a:buFont typeface="Arial" panose="020B0604020202020204" pitchFamily="34" charset="0"/>
              <a:buChar char="•"/>
            </a:pPr>
            <a:r>
              <a:rPr lang="en-US" dirty="0"/>
              <a:t>Select 2D plot and plot the following: </a:t>
            </a:r>
          </a:p>
          <a:p>
            <a:pPr algn="just"/>
            <a:r>
              <a:rPr lang="en-US" dirty="0"/>
              <a:t>          Pout.</a:t>
            </a:r>
          </a:p>
          <a:p>
            <a:pPr algn="just"/>
            <a:r>
              <a:rPr lang="en-US" dirty="0"/>
              <a:t>          Gain.</a:t>
            </a:r>
          </a:p>
          <a:p>
            <a:pPr algn="just"/>
            <a:r>
              <a:rPr lang="en-US" dirty="0"/>
              <a:t>           IIP3. </a:t>
            </a:r>
          </a:p>
          <a:p>
            <a:pPr algn="just"/>
            <a:r>
              <a:rPr lang="en-US" dirty="0"/>
              <a:t>           Noise Figure.        </a:t>
            </a:r>
            <a:endParaRPr lang="en-US" b="1" dirty="0"/>
          </a:p>
        </p:txBody>
      </p:sp>
      <p:sp>
        <p:nvSpPr>
          <p:cNvPr id="11" name="Flowchart: Process 10">
            <a:extLst>
              <a:ext uri="{FF2B5EF4-FFF2-40B4-BE49-F238E27FC236}">
                <a16:creationId xmlns:a16="http://schemas.microsoft.com/office/drawing/2014/main" id="{B1237082-D4F9-B610-0D41-CFFD794B37F6}"/>
              </a:ext>
            </a:extLst>
          </p:cNvPr>
          <p:cNvSpPr/>
          <p:nvPr/>
        </p:nvSpPr>
        <p:spPr>
          <a:xfrm>
            <a:off x="8505644" y="3996653"/>
            <a:ext cx="2605179" cy="1052422"/>
          </a:xfrm>
          <a:prstGeom prst="flowChartProcess">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a:extLst>
              <a:ext uri="{FF2B5EF4-FFF2-40B4-BE49-F238E27FC236}">
                <a16:creationId xmlns:a16="http://schemas.microsoft.com/office/drawing/2014/main" id="{EBD59C4F-3FEF-3DFE-9E6D-99137C5C0FD0}"/>
              </a:ext>
            </a:extLst>
          </p:cNvPr>
          <p:cNvSpPr/>
          <p:nvPr/>
        </p:nvSpPr>
        <p:spPr>
          <a:xfrm>
            <a:off x="8919713" y="2251553"/>
            <a:ext cx="2191110" cy="1052421"/>
          </a:xfrm>
          <a:prstGeom prst="flowChartProcess">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5E39134-C92F-E74B-5AFC-C702D3F92F32}"/>
              </a:ext>
            </a:extLst>
          </p:cNvPr>
          <p:cNvSpPr txBox="1"/>
          <p:nvPr/>
        </p:nvSpPr>
        <p:spPr>
          <a:xfrm>
            <a:off x="8232311" y="5527425"/>
            <a:ext cx="3565913" cy="369332"/>
          </a:xfrm>
          <a:prstGeom prst="rect">
            <a:avLst/>
          </a:prstGeom>
          <a:noFill/>
        </p:spPr>
        <p:txBody>
          <a:bodyPr wrap="none" rtlCol="0">
            <a:spAutoFit/>
          </a:bodyPr>
          <a:lstStyle/>
          <a:p>
            <a:r>
              <a:rPr lang="en-US" dirty="0">
                <a:solidFill>
                  <a:srgbClr val="00B050"/>
                </a:solidFill>
              </a:rPr>
              <a:t>*This is for reference purposes only</a:t>
            </a:r>
          </a:p>
        </p:txBody>
      </p:sp>
      <p:sp>
        <p:nvSpPr>
          <p:cNvPr id="14" name="TextBox 13">
            <a:extLst>
              <a:ext uri="{FF2B5EF4-FFF2-40B4-BE49-F238E27FC236}">
                <a16:creationId xmlns:a16="http://schemas.microsoft.com/office/drawing/2014/main" id="{D08AC215-941F-5C4F-8364-0A1D6F222D27}"/>
              </a:ext>
            </a:extLst>
          </p:cNvPr>
          <p:cNvSpPr txBox="1"/>
          <p:nvPr/>
        </p:nvSpPr>
        <p:spPr>
          <a:xfrm>
            <a:off x="4177679" y="104560"/>
            <a:ext cx="4118435" cy="707886"/>
          </a:xfrm>
          <a:prstGeom prst="rect">
            <a:avLst/>
          </a:prstGeom>
          <a:noFill/>
        </p:spPr>
        <p:txBody>
          <a:bodyPr wrap="none" rtlCol="0">
            <a:spAutoFit/>
          </a:bodyPr>
          <a:lstStyle/>
          <a:p>
            <a:r>
              <a:rPr lang="en-US" sz="4000" b="1" dirty="0"/>
              <a:t>MATLAB Modeling</a:t>
            </a:r>
          </a:p>
        </p:txBody>
      </p:sp>
      <p:cxnSp>
        <p:nvCxnSpPr>
          <p:cNvPr id="8" name="Straight Connector 7">
            <a:extLst>
              <a:ext uri="{FF2B5EF4-FFF2-40B4-BE49-F238E27FC236}">
                <a16:creationId xmlns:a16="http://schemas.microsoft.com/office/drawing/2014/main" id="{7E663EED-FFA4-5546-A574-7953B925EA13}"/>
              </a:ext>
            </a:extLst>
          </p:cNvPr>
          <p:cNvCxnSpPr>
            <a:cxnSpLocks/>
          </p:cNvCxnSpPr>
          <p:nvPr/>
        </p:nvCxnSpPr>
        <p:spPr>
          <a:xfrm flipH="1">
            <a:off x="7420027" y="1043171"/>
            <a:ext cx="1085618" cy="628464"/>
          </a:xfrm>
          <a:prstGeom prst="line">
            <a:avLst/>
          </a:prstGeom>
          <a:ln w="254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F5A1BA-E28E-444A-9CFB-B74C52999C4F}"/>
              </a:ext>
            </a:extLst>
          </p:cNvPr>
          <p:cNvSpPr txBox="1"/>
          <p:nvPr/>
        </p:nvSpPr>
        <p:spPr>
          <a:xfrm>
            <a:off x="8332297" y="786011"/>
            <a:ext cx="3580596" cy="584775"/>
          </a:xfrm>
          <a:prstGeom prst="rect">
            <a:avLst/>
          </a:prstGeom>
          <a:noFill/>
        </p:spPr>
        <p:txBody>
          <a:bodyPr wrap="none" rtlCol="0">
            <a:spAutoFit/>
          </a:bodyPr>
          <a:lstStyle/>
          <a:p>
            <a:r>
              <a:rPr lang="en-US" sz="1600" dirty="0"/>
              <a:t>Reminder: these should be entered </a:t>
            </a:r>
            <a:br>
              <a:rPr lang="en-US" sz="1600" dirty="0"/>
            </a:br>
            <a:r>
              <a:rPr lang="en-US" sz="1600" dirty="0"/>
              <a:t>using your input signal specs. See slide 7 </a:t>
            </a:r>
          </a:p>
        </p:txBody>
      </p:sp>
    </p:spTree>
    <p:extLst>
      <p:ext uri="{BB962C8B-B14F-4D97-AF65-F5344CB8AC3E}">
        <p14:creationId xmlns:p14="http://schemas.microsoft.com/office/powerpoint/2010/main" val="57403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12</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148095" y="136525"/>
            <a:ext cx="4309770" cy="584775"/>
          </a:xfrm>
          <a:prstGeom prst="rect">
            <a:avLst/>
          </a:prstGeom>
          <a:noFill/>
        </p:spPr>
        <p:txBody>
          <a:bodyPr wrap="none" rtlCol="0">
            <a:spAutoFit/>
          </a:bodyPr>
          <a:lstStyle/>
          <a:p>
            <a:r>
              <a:rPr lang="en-US" sz="3200" b="1" dirty="0"/>
              <a:t>Project Part 1 {REPORT} </a:t>
            </a:r>
          </a:p>
        </p:txBody>
      </p:sp>
      <p:pic>
        <p:nvPicPr>
          <p:cNvPr id="16" name="Picture 15" descr="A screenshot of a computer&#10;&#10;Description automatically generated">
            <a:extLst>
              <a:ext uri="{FF2B5EF4-FFF2-40B4-BE49-F238E27FC236}">
                <a16:creationId xmlns:a16="http://schemas.microsoft.com/office/drawing/2014/main" id="{B57E4F2D-AFF8-694C-EAF1-654261427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891" y="957065"/>
            <a:ext cx="8940218" cy="2581760"/>
          </a:xfrm>
          <a:prstGeom prst="rect">
            <a:avLst/>
          </a:prstGeom>
        </p:spPr>
      </p:pic>
      <p:pic>
        <p:nvPicPr>
          <p:cNvPr id="18" name="Picture 17" descr="A screenshot of a device&#10;&#10;Description automatically generated">
            <a:extLst>
              <a:ext uri="{FF2B5EF4-FFF2-40B4-BE49-F238E27FC236}">
                <a16:creationId xmlns:a16="http://schemas.microsoft.com/office/drawing/2014/main" id="{9D50CA21-B540-0A43-3E18-21B4C07FB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121" y="3618793"/>
            <a:ext cx="2645279" cy="2737556"/>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ADE83C8D-C7EA-C0C0-7BD4-AFE7A0860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955" y="3578808"/>
            <a:ext cx="2761335" cy="2817525"/>
          </a:xfrm>
          <a:prstGeom prst="rect">
            <a:avLst/>
          </a:prstGeom>
        </p:spPr>
      </p:pic>
      <p:pic>
        <p:nvPicPr>
          <p:cNvPr id="22" name="Picture 21" descr="A screenshot of a device&#10;&#10;Description automatically generated">
            <a:extLst>
              <a:ext uri="{FF2B5EF4-FFF2-40B4-BE49-F238E27FC236}">
                <a16:creationId xmlns:a16="http://schemas.microsoft.com/office/drawing/2014/main" id="{89157FEA-CA6C-1E2D-2F11-0DDD8418E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846" y="3538825"/>
            <a:ext cx="2729476" cy="2817524"/>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247A20CF-EE8C-C306-67CA-5F1CD80B0D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3878" y="3578808"/>
            <a:ext cx="2490433" cy="2781712"/>
          </a:xfrm>
          <a:prstGeom prst="rect">
            <a:avLst/>
          </a:prstGeom>
        </p:spPr>
      </p:pic>
    </p:spTree>
    <p:extLst>
      <p:ext uri="{BB962C8B-B14F-4D97-AF65-F5344CB8AC3E}">
        <p14:creationId xmlns:p14="http://schemas.microsoft.com/office/powerpoint/2010/main" val="2265048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13</a:t>
            </a:fld>
            <a:endParaRPr lang="en-US" dirty="0"/>
          </a:p>
        </p:txBody>
      </p:sp>
      <p:sp>
        <p:nvSpPr>
          <p:cNvPr id="5" name="TextBox 4">
            <a:extLst>
              <a:ext uri="{FF2B5EF4-FFF2-40B4-BE49-F238E27FC236}">
                <a16:creationId xmlns:a16="http://schemas.microsoft.com/office/drawing/2014/main" id="{45DD1B14-A432-B181-EF9B-AEB87CCF0841}"/>
              </a:ext>
            </a:extLst>
          </p:cNvPr>
          <p:cNvSpPr txBox="1"/>
          <p:nvPr/>
        </p:nvSpPr>
        <p:spPr>
          <a:xfrm>
            <a:off x="1590388" y="2957688"/>
            <a:ext cx="1209177" cy="369332"/>
          </a:xfrm>
          <a:prstGeom prst="rect">
            <a:avLst/>
          </a:prstGeom>
          <a:noFill/>
        </p:spPr>
        <p:txBody>
          <a:bodyPr wrap="square" rtlCol="0">
            <a:spAutoFit/>
          </a:bodyPr>
          <a:lstStyle/>
          <a:p>
            <a:r>
              <a:rPr lang="en-US" b="1" dirty="0">
                <a:solidFill>
                  <a:srgbClr val="FF0000"/>
                </a:solidFill>
              </a:rPr>
              <a:t>FRIIS Table</a:t>
            </a:r>
          </a:p>
        </p:txBody>
      </p:sp>
      <p:sp>
        <p:nvSpPr>
          <p:cNvPr id="8" name="TextBox 7">
            <a:extLst>
              <a:ext uri="{FF2B5EF4-FFF2-40B4-BE49-F238E27FC236}">
                <a16:creationId xmlns:a16="http://schemas.microsoft.com/office/drawing/2014/main" id="{717D80A8-CC3D-02D6-ACD2-4121D17B29D9}"/>
              </a:ext>
            </a:extLst>
          </p:cNvPr>
          <p:cNvSpPr txBox="1"/>
          <p:nvPr/>
        </p:nvSpPr>
        <p:spPr>
          <a:xfrm>
            <a:off x="1590388" y="6056716"/>
            <a:ext cx="1018420" cy="369332"/>
          </a:xfrm>
          <a:prstGeom prst="rect">
            <a:avLst/>
          </a:prstGeom>
          <a:noFill/>
        </p:spPr>
        <p:txBody>
          <a:bodyPr wrap="none" rtlCol="0">
            <a:spAutoFit/>
          </a:bodyPr>
          <a:lstStyle/>
          <a:p>
            <a:r>
              <a:rPr lang="en-US" b="1" dirty="0">
                <a:solidFill>
                  <a:srgbClr val="FF0000"/>
                </a:solidFill>
              </a:rPr>
              <a:t>HB Table</a:t>
            </a:r>
          </a:p>
        </p:txBody>
      </p:sp>
      <p:sp>
        <p:nvSpPr>
          <p:cNvPr id="15" name="TextBox 14">
            <a:extLst>
              <a:ext uri="{FF2B5EF4-FFF2-40B4-BE49-F238E27FC236}">
                <a16:creationId xmlns:a16="http://schemas.microsoft.com/office/drawing/2014/main" id="{42099589-5307-2409-6F50-9586860CC251}"/>
              </a:ext>
            </a:extLst>
          </p:cNvPr>
          <p:cNvSpPr txBox="1"/>
          <p:nvPr/>
        </p:nvSpPr>
        <p:spPr>
          <a:xfrm>
            <a:off x="6125959" y="3447557"/>
            <a:ext cx="1484894" cy="369332"/>
          </a:xfrm>
          <a:prstGeom prst="rect">
            <a:avLst/>
          </a:prstGeom>
          <a:noFill/>
        </p:spPr>
        <p:txBody>
          <a:bodyPr wrap="none" rtlCol="0">
            <a:spAutoFit/>
          </a:bodyPr>
          <a:lstStyle/>
          <a:p>
            <a:r>
              <a:rPr lang="en-US" b="1" dirty="0">
                <a:solidFill>
                  <a:srgbClr val="FF0000"/>
                </a:solidFill>
              </a:rPr>
              <a:t>Power Graph </a:t>
            </a:r>
          </a:p>
        </p:txBody>
      </p:sp>
      <p:sp>
        <p:nvSpPr>
          <p:cNvPr id="17" name="TextBox 16">
            <a:extLst>
              <a:ext uri="{FF2B5EF4-FFF2-40B4-BE49-F238E27FC236}">
                <a16:creationId xmlns:a16="http://schemas.microsoft.com/office/drawing/2014/main" id="{826F18EC-3C6E-A8B9-EE7C-C4CABE22580D}"/>
              </a:ext>
            </a:extLst>
          </p:cNvPr>
          <p:cNvSpPr txBox="1"/>
          <p:nvPr/>
        </p:nvSpPr>
        <p:spPr>
          <a:xfrm>
            <a:off x="8358095" y="6491338"/>
            <a:ext cx="1370711" cy="369332"/>
          </a:xfrm>
          <a:prstGeom prst="rect">
            <a:avLst/>
          </a:prstGeom>
          <a:noFill/>
        </p:spPr>
        <p:txBody>
          <a:bodyPr wrap="square" rtlCol="0">
            <a:spAutoFit/>
          </a:bodyPr>
          <a:lstStyle/>
          <a:p>
            <a:r>
              <a:rPr lang="en-US" b="1" dirty="0">
                <a:solidFill>
                  <a:srgbClr val="FF0000"/>
                </a:solidFill>
              </a:rPr>
              <a:t>OIP3 Graph </a:t>
            </a:r>
          </a:p>
        </p:txBody>
      </p:sp>
      <p:sp>
        <p:nvSpPr>
          <p:cNvPr id="19" name="TextBox 18">
            <a:extLst>
              <a:ext uri="{FF2B5EF4-FFF2-40B4-BE49-F238E27FC236}">
                <a16:creationId xmlns:a16="http://schemas.microsoft.com/office/drawing/2014/main" id="{C05D417F-BC57-7D12-ABD7-01290194E621}"/>
              </a:ext>
            </a:extLst>
          </p:cNvPr>
          <p:cNvSpPr txBox="1"/>
          <p:nvPr/>
        </p:nvSpPr>
        <p:spPr>
          <a:xfrm>
            <a:off x="9850361" y="3517255"/>
            <a:ext cx="1133387" cy="369332"/>
          </a:xfrm>
          <a:prstGeom prst="rect">
            <a:avLst/>
          </a:prstGeom>
          <a:noFill/>
        </p:spPr>
        <p:txBody>
          <a:bodyPr wrap="none" rtlCol="0">
            <a:spAutoFit/>
          </a:bodyPr>
          <a:lstStyle/>
          <a:p>
            <a:r>
              <a:rPr lang="en-US" b="1" dirty="0">
                <a:solidFill>
                  <a:srgbClr val="FF0000"/>
                </a:solidFill>
              </a:rPr>
              <a:t>NF Graph </a:t>
            </a:r>
          </a:p>
        </p:txBody>
      </p:sp>
      <p:sp>
        <p:nvSpPr>
          <p:cNvPr id="20" name="TextBox 19">
            <a:extLst>
              <a:ext uri="{FF2B5EF4-FFF2-40B4-BE49-F238E27FC236}">
                <a16:creationId xmlns:a16="http://schemas.microsoft.com/office/drawing/2014/main" id="{B90C6164-17FC-DD42-AD33-202DF88E7086}"/>
              </a:ext>
            </a:extLst>
          </p:cNvPr>
          <p:cNvSpPr txBox="1"/>
          <p:nvPr/>
        </p:nvSpPr>
        <p:spPr>
          <a:xfrm>
            <a:off x="4148095" y="136525"/>
            <a:ext cx="4309770" cy="584775"/>
          </a:xfrm>
          <a:prstGeom prst="rect">
            <a:avLst/>
          </a:prstGeom>
          <a:noFill/>
        </p:spPr>
        <p:txBody>
          <a:bodyPr wrap="none" rtlCol="0">
            <a:spAutoFit/>
          </a:bodyPr>
          <a:lstStyle/>
          <a:p>
            <a:r>
              <a:rPr lang="en-US" sz="3200" b="1" dirty="0"/>
              <a:t>Project Part 1 {REPORT} </a:t>
            </a:r>
          </a:p>
        </p:txBody>
      </p:sp>
      <p:pic>
        <p:nvPicPr>
          <p:cNvPr id="9" name="Picture 8" descr="A white sheet with black numbers&#10;&#10;Description automatically generated">
            <a:extLst>
              <a:ext uri="{FF2B5EF4-FFF2-40B4-BE49-F238E27FC236}">
                <a16:creationId xmlns:a16="http://schemas.microsoft.com/office/drawing/2014/main" id="{E2BA04EC-3EEF-9A5B-BA35-60D7FDE51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1" y="1570729"/>
            <a:ext cx="5124336" cy="1386959"/>
          </a:xfrm>
          <a:prstGeom prst="rect">
            <a:avLst/>
          </a:prstGeom>
        </p:spPr>
      </p:pic>
      <p:pic>
        <p:nvPicPr>
          <p:cNvPr id="11" name="Picture 10" descr="A graph with a line&#10;&#10;Description automatically generated">
            <a:extLst>
              <a:ext uri="{FF2B5EF4-FFF2-40B4-BE49-F238E27FC236}">
                <a16:creationId xmlns:a16="http://schemas.microsoft.com/office/drawing/2014/main" id="{3A1EE0D2-F0FA-D5FA-BD05-461503621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623" y="872470"/>
            <a:ext cx="2501566" cy="2644785"/>
          </a:xfrm>
          <a:prstGeom prst="rect">
            <a:avLst/>
          </a:prstGeom>
        </p:spPr>
      </p:pic>
      <p:pic>
        <p:nvPicPr>
          <p:cNvPr id="13" name="Picture 12" descr="A graph with a line&#10;&#10;Description automatically generated">
            <a:extLst>
              <a:ext uri="{FF2B5EF4-FFF2-40B4-BE49-F238E27FC236}">
                <a16:creationId xmlns:a16="http://schemas.microsoft.com/office/drawing/2014/main" id="{7C2C8843-D0BF-F36B-3BA2-D1A8C9209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3451" y="869808"/>
            <a:ext cx="2692524" cy="2644784"/>
          </a:xfrm>
          <a:prstGeom prst="rect">
            <a:avLst/>
          </a:prstGeom>
        </p:spPr>
      </p:pic>
      <p:pic>
        <p:nvPicPr>
          <p:cNvPr id="26" name="Picture 25" descr="A table with numbers and a few black text&#10;&#10;Description automatically generated with medium confidence">
            <a:extLst>
              <a:ext uri="{FF2B5EF4-FFF2-40B4-BE49-F238E27FC236}">
                <a16:creationId xmlns:a16="http://schemas.microsoft.com/office/drawing/2014/main" id="{419B5C2D-6BB1-D5D4-33C0-4EEAFFDE5C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1" y="3807117"/>
            <a:ext cx="6146800" cy="2019300"/>
          </a:xfrm>
          <a:prstGeom prst="rect">
            <a:avLst/>
          </a:prstGeom>
        </p:spPr>
      </p:pic>
      <p:pic>
        <p:nvPicPr>
          <p:cNvPr id="28" name="Picture 27" descr="A graph with a line&#10;&#10;Description automatically generated">
            <a:extLst>
              <a:ext uri="{FF2B5EF4-FFF2-40B4-BE49-F238E27FC236}">
                <a16:creationId xmlns:a16="http://schemas.microsoft.com/office/drawing/2014/main" id="{88CC7008-71FE-FC8F-6930-88C54EC04E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0853" y="3816889"/>
            <a:ext cx="2631221" cy="2710355"/>
          </a:xfrm>
          <a:prstGeom prst="rect">
            <a:avLst/>
          </a:prstGeom>
        </p:spPr>
      </p:pic>
    </p:spTree>
    <p:extLst>
      <p:ext uri="{BB962C8B-B14F-4D97-AF65-F5344CB8AC3E}">
        <p14:creationId xmlns:p14="http://schemas.microsoft.com/office/powerpoint/2010/main" val="2466394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14</a:t>
            </a:fld>
            <a:endParaRPr lang="en-US" dirty="0"/>
          </a:p>
        </p:txBody>
      </p:sp>
      <p:sp>
        <p:nvSpPr>
          <p:cNvPr id="10" name="TextBox 9">
            <a:extLst>
              <a:ext uri="{FF2B5EF4-FFF2-40B4-BE49-F238E27FC236}">
                <a16:creationId xmlns:a16="http://schemas.microsoft.com/office/drawing/2014/main" id="{1F5FC1E7-E731-EEB1-643B-A628C24EA0D0}"/>
              </a:ext>
            </a:extLst>
          </p:cNvPr>
          <p:cNvSpPr txBox="1"/>
          <p:nvPr/>
        </p:nvSpPr>
        <p:spPr>
          <a:xfrm>
            <a:off x="0" y="861387"/>
            <a:ext cx="3455888" cy="1754326"/>
          </a:xfrm>
          <a:prstGeom prst="rect">
            <a:avLst/>
          </a:prstGeom>
          <a:noFill/>
        </p:spPr>
        <p:txBody>
          <a:bodyPr wrap="square" rtlCol="0">
            <a:spAutoFit/>
          </a:bodyPr>
          <a:lstStyle/>
          <a:p>
            <a:r>
              <a:rPr lang="en-US" b="1" dirty="0">
                <a:solidFill>
                  <a:srgbClr val="FF0000"/>
                </a:solidFill>
              </a:rPr>
              <a:t>Hand Calculations:</a:t>
            </a:r>
          </a:p>
          <a:p>
            <a:r>
              <a:rPr lang="en-US" b="1" dirty="0">
                <a:solidFill>
                  <a:srgbClr val="FF0000"/>
                </a:solidFill>
              </a:rPr>
              <a:t>Cascaded Gain</a:t>
            </a:r>
          </a:p>
          <a:p>
            <a:r>
              <a:rPr lang="en-US" b="1" dirty="0">
                <a:solidFill>
                  <a:srgbClr val="FF0000"/>
                </a:solidFill>
              </a:rPr>
              <a:t>Cascaded Noise Figure</a:t>
            </a:r>
          </a:p>
          <a:p>
            <a:r>
              <a:rPr lang="en-US" b="1" dirty="0">
                <a:solidFill>
                  <a:srgbClr val="FF0000"/>
                </a:solidFill>
              </a:rPr>
              <a:t>Output Power for an Input Power of -1dBm</a:t>
            </a:r>
          </a:p>
          <a:p>
            <a:r>
              <a:rPr lang="en-US" b="1" dirty="0">
                <a:solidFill>
                  <a:srgbClr val="FF0000"/>
                </a:solidFill>
              </a:rPr>
              <a:t>Cascaded (system) OIP3</a:t>
            </a:r>
          </a:p>
        </p:txBody>
      </p:sp>
      <p:sp>
        <p:nvSpPr>
          <p:cNvPr id="7" name="TextBox 6">
            <a:extLst>
              <a:ext uri="{FF2B5EF4-FFF2-40B4-BE49-F238E27FC236}">
                <a16:creationId xmlns:a16="http://schemas.microsoft.com/office/drawing/2014/main" id="{364EE238-1B33-754F-9A79-E0C63F4DD856}"/>
              </a:ext>
            </a:extLst>
          </p:cNvPr>
          <p:cNvSpPr txBox="1"/>
          <p:nvPr/>
        </p:nvSpPr>
        <p:spPr>
          <a:xfrm>
            <a:off x="4148095" y="136525"/>
            <a:ext cx="4309770" cy="584775"/>
          </a:xfrm>
          <a:prstGeom prst="rect">
            <a:avLst/>
          </a:prstGeom>
          <a:noFill/>
        </p:spPr>
        <p:txBody>
          <a:bodyPr wrap="none" rtlCol="0">
            <a:spAutoFit/>
          </a:bodyPr>
          <a:lstStyle/>
          <a:p>
            <a:r>
              <a:rPr lang="en-US" sz="3200" b="1" dirty="0"/>
              <a:t>Project Part 1 {REPORT} </a:t>
            </a:r>
          </a:p>
        </p:txBody>
      </p:sp>
      <p:pic>
        <p:nvPicPr>
          <p:cNvPr id="4" name="Picture 3">
            <a:extLst>
              <a:ext uri="{FF2B5EF4-FFF2-40B4-BE49-F238E27FC236}">
                <a16:creationId xmlns:a16="http://schemas.microsoft.com/office/drawing/2014/main" id="{9C23C500-F35E-AFA1-9346-7D5E76F404BB}"/>
              </a:ext>
            </a:extLst>
          </p:cNvPr>
          <p:cNvPicPr>
            <a:picLocks noChangeAspect="1"/>
          </p:cNvPicPr>
          <p:nvPr/>
        </p:nvPicPr>
        <p:blipFill>
          <a:blip r:embed="rId2"/>
          <a:stretch>
            <a:fillRect/>
          </a:stretch>
        </p:blipFill>
        <p:spPr>
          <a:xfrm>
            <a:off x="3264509" y="891041"/>
            <a:ext cx="4426763" cy="5295567"/>
          </a:xfrm>
          <a:prstGeom prst="rect">
            <a:avLst/>
          </a:prstGeom>
        </p:spPr>
      </p:pic>
      <p:pic>
        <p:nvPicPr>
          <p:cNvPr id="5" name="Picture 4">
            <a:extLst>
              <a:ext uri="{FF2B5EF4-FFF2-40B4-BE49-F238E27FC236}">
                <a16:creationId xmlns:a16="http://schemas.microsoft.com/office/drawing/2014/main" id="{D1220E79-69DF-89D0-D35B-EE0DEB2A67FA}"/>
              </a:ext>
            </a:extLst>
          </p:cNvPr>
          <p:cNvPicPr>
            <a:picLocks noChangeAspect="1"/>
          </p:cNvPicPr>
          <p:nvPr/>
        </p:nvPicPr>
        <p:blipFill>
          <a:blip r:embed="rId3"/>
          <a:stretch>
            <a:fillRect/>
          </a:stretch>
        </p:blipFill>
        <p:spPr>
          <a:xfrm>
            <a:off x="7831949" y="861387"/>
            <a:ext cx="4013047" cy="5295568"/>
          </a:xfrm>
          <a:prstGeom prst="rect">
            <a:avLst/>
          </a:prstGeom>
        </p:spPr>
      </p:pic>
    </p:spTree>
    <p:extLst>
      <p:ext uri="{BB962C8B-B14F-4D97-AF65-F5344CB8AC3E}">
        <p14:creationId xmlns:p14="http://schemas.microsoft.com/office/powerpoint/2010/main" val="2480907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dirty="0"/>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15</a:t>
            </a:fld>
            <a:endParaRPr lang="en-US" dirty="0"/>
          </a:p>
        </p:txBody>
      </p:sp>
      <p:sp>
        <p:nvSpPr>
          <p:cNvPr id="10" name="TextBox 9">
            <a:extLst>
              <a:ext uri="{FF2B5EF4-FFF2-40B4-BE49-F238E27FC236}">
                <a16:creationId xmlns:a16="http://schemas.microsoft.com/office/drawing/2014/main" id="{1F5FC1E7-E731-EEB1-643B-A628C24EA0D0}"/>
              </a:ext>
            </a:extLst>
          </p:cNvPr>
          <p:cNvSpPr txBox="1"/>
          <p:nvPr/>
        </p:nvSpPr>
        <p:spPr>
          <a:xfrm>
            <a:off x="3217333" y="2777154"/>
            <a:ext cx="5927905" cy="369332"/>
          </a:xfrm>
          <a:prstGeom prst="rect">
            <a:avLst/>
          </a:prstGeom>
          <a:noFill/>
        </p:spPr>
        <p:txBody>
          <a:bodyPr wrap="none" rtlCol="0">
            <a:spAutoFit/>
          </a:bodyPr>
          <a:lstStyle/>
          <a:p>
            <a:r>
              <a:rPr lang="en-US" b="1" dirty="0">
                <a:solidFill>
                  <a:srgbClr val="FF0000"/>
                </a:solidFill>
              </a:rPr>
              <a:t>Table Comparing Hand Calculations and your </a:t>
            </a:r>
            <a:r>
              <a:rPr lang="en-US" b="1" dirty="0" err="1">
                <a:solidFill>
                  <a:srgbClr val="FF0000"/>
                </a:solidFill>
              </a:rPr>
              <a:t>Matlab</a:t>
            </a:r>
            <a:r>
              <a:rPr lang="en-US" b="1" dirty="0">
                <a:solidFill>
                  <a:srgbClr val="FF0000"/>
                </a:solidFill>
              </a:rPr>
              <a:t> Results</a:t>
            </a:r>
          </a:p>
        </p:txBody>
      </p:sp>
      <p:sp>
        <p:nvSpPr>
          <p:cNvPr id="7" name="TextBox 6">
            <a:extLst>
              <a:ext uri="{FF2B5EF4-FFF2-40B4-BE49-F238E27FC236}">
                <a16:creationId xmlns:a16="http://schemas.microsoft.com/office/drawing/2014/main" id="{844047B1-B7B5-724F-B198-52C63C84D822}"/>
              </a:ext>
            </a:extLst>
          </p:cNvPr>
          <p:cNvSpPr txBox="1"/>
          <p:nvPr/>
        </p:nvSpPr>
        <p:spPr>
          <a:xfrm>
            <a:off x="4121613" y="168787"/>
            <a:ext cx="4309770" cy="584775"/>
          </a:xfrm>
          <a:prstGeom prst="rect">
            <a:avLst/>
          </a:prstGeom>
          <a:noFill/>
        </p:spPr>
        <p:txBody>
          <a:bodyPr wrap="none" rtlCol="0">
            <a:spAutoFit/>
          </a:bodyPr>
          <a:lstStyle/>
          <a:p>
            <a:r>
              <a:rPr lang="en-US" sz="3200" b="1" dirty="0"/>
              <a:t>Project Part 1 {REPORT} </a:t>
            </a:r>
          </a:p>
        </p:txBody>
      </p:sp>
      <p:pic>
        <p:nvPicPr>
          <p:cNvPr id="5" name="Picture 4" descr="A graph with a line&#10;&#10;Description automatically generated">
            <a:extLst>
              <a:ext uri="{FF2B5EF4-FFF2-40B4-BE49-F238E27FC236}">
                <a16:creationId xmlns:a16="http://schemas.microsoft.com/office/drawing/2014/main" id="{0806B430-FDF0-2642-2479-AC161CDDF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640" y="3450239"/>
            <a:ext cx="2588690" cy="2551971"/>
          </a:xfrm>
          <a:prstGeom prst="rect">
            <a:avLst/>
          </a:prstGeom>
        </p:spPr>
      </p:pic>
      <p:pic>
        <p:nvPicPr>
          <p:cNvPr id="8" name="Picture 7" descr="A graph with a line&#10;&#10;Description automatically generated">
            <a:extLst>
              <a:ext uri="{FF2B5EF4-FFF2-40B4-BE49-F238E27FC236}">
                <a16:creationId xmlns:a16="http://schemas.microsoft.com/office/drawing/2014/main" id="{8927E6A2-8B4D-A6F9-54B3-B7ED8FFAC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472" y="3450239"/>
            <a:ext cx="2505907" cy="2551971"/>
          </a:xfrm>
          <a:prstGeom prst="rect">
            <a:avLst/>
          </a:prstGeom>
        </p:spPr>
      </p:pic>
      <p:pic>
        <p:nvPicPr>
          <p:cNvPr id="12" name="Picture 11" descr="A table with numbers and letters&#10;&#10;Description automatically generated">
            <a:extLst>
              <a:ext uri="{FF2B5EF4-FFF2-40B4-BE49-F238E27FC236}">
                <a16:creationId xmlns:a16="http://schemas.microsoft.com/office/drawing/2014/main" id="{D6123D44-BCD0-D1AF-6CBD-35C90374B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850" y="3450239"/>
            <a:ext cx="3079750" cy="2482850"/>
          </a:xfrm>
          <a:prstGeom prst="rect">
            <a:avLst/>
          </a:prstGeom>
        </p:spPr>
      </p:pic>
      <p:graphicFrame>
        <p:nvGraphicFramePr>
          <p:cNvPr id="13" name="Table 12">
            <a:extLst>
              <a:ext uri="{FF2B5EF4-FFF2-40B4-BE49-F238E27FC236}">
                <a16:creationId xmlns:a16="http://schemas.microsoft.com/office/drawing/2014/main" id="{651D3E39-A6FB-2039-6C25-F750C2AC5377}"/>
              </a:ext>
            </a:extLst>
          </p:cNvPr>
          <p:cNvGraphicFramePr>
            <a:graphicFrameLocks noGrp="1"/>
          </p:cNvGraphicFramePr>
          <p:nvPr>
            <p:extLst>
              <p:ext uri="{D42A27DB-BD31-4B8C-83A1-F6EECF244321}">
                <p14:modId xmlns:p14="http://schemas.microsoft.com/office/powerpoint/2010/main" val="130146531"/>
              </p:ext>
            </p:extLst>
          </p:nvPr>
        </p:nvGraphicFramePr>
        <p:xfrm>
          <a:off x="5091289" y="938857"/>
          <a:ext cx="5565422" cy="1828800"/>
        </p:xfrm>
        <a:graphic>
          <a:graphicData uri="http://schemas.openxmlformats.org/drawingml/2006/table">
            <a:tbl>
              <a:tblPr firstRow="1" bandRow="1">
                <a:tableStyleId>{5C22544A-7EE6-4342-B048-85BDC9FD1C3A}</a:tableStyleId>
              </a:tblPr>
              <a:tblGrid>
                <a:gridCol w="2782711">
                  <a:extLst>
                    <a:ext uri="{9D8B030D-6E8A-4147-A177-3AD203B41FA5}">
                      <a16:colId xmlns:a16="http://schemas.microsoft.com/office/drawing/2014/main" val="664688903"/>
                    </a:ext>
                  </a:extLst>
                </a:gridCol>
                <a:gridCol w="2782711">
                  <a:extLst>
                    <a:ext uri="{9D8B030D-6E8A-4147-A177-3AD203B41FA5}">
                      <a16:colId xmlns:a16="http://schemas.microsoft.com/office/drawing/2014/main" val="549750543"/>
                    </a:ext>
                  </a:extLst>
                </a:gridCol>
              </a:tblGrid>
              <a:tr h="345440">
                <a:tc>
                  <a:txBody>
                    <a:bodyPr/>
                    <a:lstStyle/>
                    <a:p>
                      <a:r>
                        <a:rPr lang="en-US" dirty="0"/>
                        <a:t>Hand Calculation Results</a:t>
                      </a:r>
                    </a:p>
                  </a:txBody>
                  <a:tcPr/>
                </a:tc>
                <a:tc>
                  <a:txBody>
                    <a:bodyPr/>
                    <a:lstStyle/>
                    <a:p>
                      <a:r>
                        <a:rPr lang="en-US" dirty="0"/>
                        <a:t>MATLAB Results</a:t>
                      </a:r>
                    </a:p>
                  </a:txBody>
                  <a:tcPr/>
                </a:tc>
                <a:extLst>
                  <a:ext uri="{0D108BD9-81ED-4DB2-BD59-A6C34878D82A}">
                    <a16:rowId xmlns:a16="http://schemas.microsoft.com/office/drawing/2014/main" val="2962217731"/>
                  </a:ext>
                </a:extLst>
              </a:tr>
              <a:tr h="345440">
                <a:tc>
                  <a:txBody>
                    <a:bodyPr/>
                    <a:lstStyle/>
                    <a:p>
                      <a:r>
                        <a:rPr lang="en-US" dirty="0"/>
                        <a:t>28.3</a:t>
                      </a:r>
                    </a:p>
                  </a:txBody>
                  <a:tcPr/>
                </a:tc>
                <a:tc>
                  <a:txBody>
                    <a:bodyPr/>
                    <a:lstStyle/>
                    <a:p>
                      <a:r>
                        <a:rPr lang="en-US" dirty="0"/>
                        <a:t>28.3</a:t>
                      </a:r>
                    </a:p>
                  </a:txBody>
                  <a:tcPr/>
                </a:tc>
                <a:extLst>
                  <a:ext uri="{0D108BD9-81ED-4DB2-BD59-A6C34878D82A}">
                    <a16:rowId xmlns:a16="http://schemas.microsoft.com/office/drawing/2014/main" val="4073875998"/>
                  </a:ext>
                </a:extLst>
              </a:tr>
              <a:tr h="345440">
                <a:tc>
                  <a:txBody>
                    <a:bodyPr/>
                    <a:lstStyle/>
                    <a:p>
                      <a:r>
                        <a:rPr lang="en-US" dirty="0"/>
                        <a:t>4.987</a:t>
                      </a:r>
                    </a:p>
                  </a:txBody>
                  <a:tcPr/>
                </a:tc>
                <a:tc>
                  <a:txBody>
                    <a:bodyPr/>
                    <a:lstStyle/>
                    <a:p>
                      <a:r>
                        <a:rPr lang="en-US" dirty="0"/>
                        <a:t>4.987</a:t>
                      </a:r>
                    </a:p>
                  </a:txBody>
                  <a:tcPr/>
                </a:tc>
                <a:extLst>
                  <a:ext uri="{0D108BD9-81ED-4DB2-BD59-A6C34878D82A}">
                    <a16:rowId xmlns:a16="http://schemas.microsoft.com/office/drawing/2014/main" val="1789344758"/>
                  </a:ext>
                </a:extLst>
              </a:tr>
              <a:tr h="345440">
                <a:tc>
                  <a:txBody>
                    <a:bodyPr/>
                    <a:lstStyle/>
                    <a:p>
                      <a:r>
                        <a:rPr lang="en-US" dirty="0"/>
                        <a:t>35.622</a:t>
                      </a:r>
                    </a:p>
                  </a:txBody>
                  <a:tcPr/>
                </a:tc>
                <a:tc>
                  <a:txBody>
                    <a:bodyPr/>
                    <a:lstStyle/>
                    <a:p>
                      <a:r>
                        <a:rPr lang="en-US" dirty="0"/>
                        <a:t>35.6221</a:t>
                      </a:r>
                    </a:p>
                  </a:txBody>
                  <a:tcPr/>
                </a:tc>
                <a:extLst>
                  <a:ext uri="{0D108BD9-81ED-4DB2-BD59-A6C34878D82A}">
                    <a16:rowId xmlns:a16="http://schemas.microsoft.com/office/drawing/2014/main" val="1487144815"/>
                  </a:ext>
                </a:extLst>
              </a:tr>
              <a:tr h="345440">
                <a:tc>
                  <a:txBody>
                    <a:bodyPr/>
                    <a:lstStyle/>
                    <a:p>
                      <a:r>
                        <a:rPr lang="en-US" dirty="0"/>
                        <a:t>27.3</a:t>
                      </a:r>
                    </a:p>
                  </a:txBody>
                  <a:tcPr/>
                </a:tc>
                <a:tc>
                  <a:txBody>
                    <a:bodyPr/>
                    <a:lstStyle/>
                    <a:p>
                      <a:r>
                        <a:rPr lang="en-US" dirty="0"/>
                        <a:t>27.3</a:t>
                      </a:r>
                    </a:p>
                  </a:txBody>
                  <a:tcPr/>
                </a:tc>
                <a:extLst>
                  <a:ext uri="{0D108BD9-81ED-4DB2-BD59-A6C34878D82A}">
                    <a16:rowId xmlns:a16="http://schemas.microsoft.com/office/drawing/2014/main" val="2217435346"/>
                  </a:ext>
                </a:extLst>
              </a:tr>
            </a:tbl>
          </a:graphicData>
        </a:graphic>
      </p:graphicFrame>
      <p:graphicFrame>
        <p:nvGraphicFramePr>
          <p:cNvPr id="18" name="Table 17">
            <a:extLst>
              <a:ext uri="{FF2B5EF4-FFF2-40B4-BE49-F238E27FC236}">
                <a16:creationId xmlns:a16="http://schemas.microsoft.com/office/drawing/2014/main" id="{0C57BE02-E0F5-D593-B147-8D050601AA6F}"/>
              </a:ext>
            </a:extLst>
          </p:cNvPr>
          <p:cNvGraphicFramePr>
            <a:graphicFrameLocks noGrp="1"/>
          </p:cNvGraphicFramePr>
          <p:nvPr>
            <p:extLst>
              <p:ext uri="{D42A27DB-BD31-4B8C-83A1-F6EECF244321}">
                <p14:modId xmlns:p14="http://schemas.microsoft.com/office/powerpoint/2010/main" val="2880606145"/>
              </p:ext>
            </p:extLst>
          </p:nvPr>
        </p:nvGraphicFramePr>
        <p:xfrm>
          <a:off x="1343378" y="943291"/>
          <a:ext cx="3747911" cy="1828800"/>
        </p:xfrm>
        <a:graphic>
          <a:graphicData uri="http://schemas.openxmlformats.org/drawingml/2006/table">
            <a:tbl>
              <a:tblPr firstRow="1" bandRow="1">
                <a:tableStyleId>{5C22544A-7EE6-4342-B048-85BDC9FD1C3A}</a:tableStyleId>
              </a:tblPr>
              <a:tblGrid>
                <a:gridCol w="3747911">
                  <a:extLst>
                    <a:ext uri="{9D8B030D-6E8A-4147-A177-3AD203B41FA5}">
                      <a16:colId xmlns:a16="http://schemas.microsoft.com/office/drawing/2014/main" val="3642832444"/>
                    </a:ext>
                  </a:extLst>
                </a:gridCol>
              </a:tblGrid>
              <a:tr h="347958">
                <a:tc>
                  <a:txBody>
                    <a:bodyPr/>
                    <a:lstStyle/>
                    <a:p>
                      <a:r>
                        <a:rPr lang="en-US" dirty="0" err="1"/>
                        <a:t>Prameters</a:t>
                      </a:r>
                      <a:endParaRPr lang="en-US" dirty="0"/>
                    </a:p>
                  </a:txBody>
                  <a:tcPr/>
                </a:tc>
                <a:extLst>
                  <a:ext uri="{0D108BD9-81ED-4DB2-BD59-A6C34878D82A}">
                    <a16:rowId xmlns:a16="http://schemas.microsoft.com/office/drawing/2014/main" val="1690477363"/>
                  </a:ext>
                </a:extLst>
              </a:tr>
              <a:tr h="362070">
                <a:tc>
                  <a:txBody>
                    <a:bodyPr/>
                    <a:lstStyle/>
                    <a:p>
                      <a:r>
                        <a:rPr lang="en-US" dirty="0"/>
                        <a:t>Gain(dB)</a:t>
                      </a:r>
                    </a:p>
                  </a:txBody>
                  <a:tcPr/>
                </a:tc>
                <a:extLst>
                  <a:ext uri="{0D108BD9-81ED-4DB2-BD59-A6C34878D82A}">
                    <a16:rowId xmlns:a16="http://schemas.microsoft.com/office/drawing/2014/main" val="1234252888"/>
                  </a:ext>
                </a:extLst>
              </a:tr>
              <a:tr h="362070">
                <a:tc>
                  <a:txBody>
                    <a:bodyPr/>
                    <a:lstStyle/>
                    <a:p>
                      <a:r>
                        <a:rPr lang="en-US" dirty="0"/>
                        <a:t>NF(dB)</a:t>
                      </a:r>
                    </a:p>
                  </a:txBody>
                  <a:tcPr/>
                </a:tc>
                <a:extLst>
                  <a:ext uri="{0D108BD9-81ED-4DB2-BD59-A6C34878D82A}">
                    <a16:rowId xmlns:a16="http://schemas.microsoft.com/office/drawing/2014/main" val="866600255"/>
                  </a:ext>
                </a:extLst>
              </a:tr>
              <a:tr h="362070">
                <a:tc>
                  <a:txBody>
                    <a:bodyPr/>
                    <a:lstStyle/>
                    <a:p>
                      <a:r>
                        <a:rPr lang="en-US" dirty="0"/>
                        <a:t>OIP3(dBm)</a:t>
                      </a:r>
                    </a:p>
                  </a:txBody>
                  <a:tcPr/>
                </a:tc>
                <a:extLst>
                  <a:ext uri="{0D108BD9-81ED-4DB2-BD59-A6C34878D82A}">
                    <a16:rowId xmlns:a16="http://schemas.microsoft.com/office/drawing/2014/main" val="3368126200"/>
                  </a:ext>
                </a:extLst>
              </a:tr>
              <a:tr h="362070">
                <a:tc>
                  <a:txBody>
                    <a:bodyPr/>
                    <a:lstStyle/>
                    <a:p>
                      <a:r>
                        <a:rPr lang="en-US" dirty="0"/>
                        <a:t>Pout(dBm)</a:t>
                      </a:r>
                    </a:p>
                  </a:txBody>
                  <a:tcPr/>
                </a:tc>
                <a:extLst>
                  <a:ext uri="{0D108BD9-81ED-4DB2-BD59-A6C34878D82A}">
                    <a16:rowId xmlns:a16="http://schemas.microsoft.com/office/drawing/2014/main" val="1600442789"/>
                  </a:ext>
                </a:extLst>
              </a:tr>
            </a:tbl>
          </a:graphicData>
        </a:graphic>
      </p:graphicFrame>
      <p:sp>
        <p:nvSpPr>
          <p:cNvPr id="19" name="TextBox 18">
            <a:extLst>
              <a:ext uri="{FF2B5EF4-FFF2-40B4-BE49-F238E27FC236}">
                <a16:creationId xmlns:a16="http://schemas.microsoft.com/office/drawing/2014/main" id="{17565693-4B24-06C6-5888-D129E0025804}"/>
              </a:ext>
            </a:extLst>
          </p:cNvPr>
          <p:cNvSpPr txBox="1"/>
          <p:nvPr/>
        </p:nvSpPr>
        <p:spPr>
          <a:xfrm>
            <a:off x="1772190" y="5914709"/>
            <a:ext cx="1685461" cy="369332"/>
          </a:xfrm>
          <a:prstGeom prst="rect">
            <a:avLst/>
          </a:prstGeom>
          <a:noFill/>
        </p:spPr>
        <p:txBody>
          <a:bodyPr wrap="none" rtlCol="0">
            <a:spAutoFit/>
          </a:bodyPr>
          <a:lstStyle/>
          <a:p>
            <a:r>
              <a:rPr lang="en-US" dirty="0"/>
              <a:t>MATLAB Results</a:t>
            </a:r>
          </a:p>
        </p:txBody>
      </p:sp>
      <p:sp>
        <p:nvSpPr>
          <p:cNvPr id="20" name="TextBox 19">
            <a:extLst>
              <a:ext uri="{FF2B5EF4-FFF2-40B4-BE49-F238E27FC236}">
                <a16:creationId xmlns:a16="http://schemas.microsoft.com/office/drawing/2014/main" id="{F1F95C44-84A9-8B7E-C362-BAC926418613}"/>
              </a:ext>
            </a:extLst>
          </p:cNvPr>
          <p:cNvSpPr txBox="1"/>
          <p:nvPr/>
        </p:nvSpPr>
        <p:spPr>
          <a:xfrm>
            <a:off x="4987871" y="5994614"/>
            <a:ext cx="2329740" cy="369332"/>
          </a:xfrm>
          <a:prstGeom prst="rect">
            <a:avLst/>
          </a:prstGeom>
          <a:noFill/>
        </p:spPr>
        <p:txBody>
          <a:bodyPr wrap="none" rtlCol="0">
            <a:spAutoFit/>
          </a:bodyPr>
          <a:lstStyle/>
          <a:p>
            <a:r>
              <a:rPr lang="en-US" dirty="0"/>
              <a:t>Transducer Gain Graph</a:t>
            </a:r>
          </a:p>
        </p:txBody>
      </p:sp>
      <p:sp>
        <p:nvSpPr>
          <p:cNvPr id="21" name="TextBox 20">
            <a:extLst>
              <a:ext uri="{FF2B5EF4-FFF2-40B4-BE49-F238E27FC236}">
                <a16:creationId xmlns:a16="http://schemas.microsoft.com/office/drawing/2014/main" id="{CFFC0EE9-72E6-B6F0-3E89-9FA4D8692895}"/>
              </a:ext>
            </a:extLst>
          </p:cNvPr>
          <p:cNvSpPr txBox="1"/>
          <p:nvPr/>
        </p:nvSpPr>
        <p:spPr>
          <a:xfrm>
            <a:off x="8865440" y="5987583"/>
            <a:ext cx="1164165" cy="369332"/>
          </a:xfrm>
          <a:prstGeom prst="rect">
            <a:avLst/>
          </a:prstGeom>
          <a:noFill/>
        </p:spPr>
        <p:txBody>
          <a:bodyPr wrap="none" rtlCol="0">
            <a:spAutoFit/>
          </a:bodyPr>
          <a:lstStyle/>
          <a:p>
            <a:r>
              <a:rPr lang="en-US" dirty="0"/>
              <a:t>IIP3 Graph</a:t>
            </a:r>
          </a:p>
        </p:txBody>
      </p:sp>
    </p:spTree>
    <p:extLst>
      <p:ext uri="{BB962C8B-B14F-4D97-AF65-F5344CB8AC3E}">
        <p14:creationId xmlns:p14="http://schemas.microsoft.com/office/powerpoint/2010/main" val="78684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16</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148095" y="136525"/>
            <a:ext cx="4255717" cy="584775"/>
          </a:xfrm>
          <a:prstGeom prst="rect">
            <a:avLst/>
          </a:prstGeom>
          <a:noFill/>
        </p:spPr>
        <p:txBody>
          <a:bodyPr wrap="none" rtlCol="0">
            <a:spAutoFit/>
          </a:bodyPr>
          <a:lstStyle/>
          <a:p>
            <a:r>
              <a:rPr lang="en-US" sz="3200" b="1" dirty="0"/>
              <a:t>Homework {Appendix} </a:t>
            </a:r>
          </a:p>
        </p:txBody>
      </p:sp>
      <p:sp>
        <p:nvSpPr>
          <p:cNvPr id="4" name="TextBox 3">
            <a:extLst>
              <a:ext uri="{FF2B5EF4-FFF2-40B4-BE49-F238E27FC236}">
                <a16:creationId xmlns:a16="http://schemas.microsoft.com/office/drawing/2014/main" id="{6B4E103A-1A07-980E-8BBB-9C6DB3517971}"/>
              </a:ext>
            </a:extLst>
          </p:cNvPr>
          <p:cNvSpPr txBox="1"/>
          <p:nvPr/>
        </p:nvSpPr>
        <p:spPr>
          <a:xfrm>
            <a:off x="327804" y="1440611"/>
            <a:ext cx="1860702" cy="400110"/>
          </a:xfrm>
          <a:prstGeom prst="rect">
            <a:avLst/>
          </a:prstGeom>
          <a:noFill/>
        </p:spPr>
        <p:txBody>
          <a:bodyPr wrap="none" rtlCol="0">
            <a:spAutoFit/>
          </a:bodyPr>
          <a:lstStyle/>
          <a:p>
            <a:r>
              <a:rPr lang="en-US" sz="2000" b="1" dirty="0">
                <a:solidFill>
                  <a:srgbClr val="FF0000"/>
                </a:solidFill>
              </a:rPr>
              <a:t>Datasheet Links</a:t>
            </a:r>
          </a:p>
        </p:txBody>
      </p:sp>
      <p:sp>
        <p:nvSpPr>
          <p:cNvPr id="5" name="TextBox 4">
            <a:extLst>
              <a:ext uri="{FF2B5EF4-FFF2-40B4-BE49-F238E27FC236}">
                <a16:creationId xmlns:a16="http://schemas.microsoft.com/office/drawing/2014/main" id="{8390D7EB-DB85-6C67-2E56-0BA42C362A08}"/>
              </a:ext>
            </a:extLst>
          </p:cNvPr>
          <p:cNvSpPr txBox="1"/>
          <p:nvPr/>
        </p:nvSpPr>
        <p:spPr>
          <a:xfrm>
            <a:off x="457200" y="2078966"/>
            <a:ext cx="5237203" cy="369332"/>
          </a:xfrm>
          <a:prstGeom prst="rect">
            <a:avLst/>
          </a:prstGeom>
          <a:noFill/>
        </p:spPr>
        <p:txBody>
          <a:bodyPr wrap="none" rtlCol="0">
            <a:spAutoFit/>
          </a:bodyPr>
          <a:lstStyle/>
          <a:p>
            <a:r>
              <a:rPr lang="en-US" dirty="0">
                <a:hlinkClick r:id="rId2"/>
              </a:rPr>
              <a:t>ffc5071_5072_data_sheet-1506879.pdf (mouser.com)</a:t>
            </a:r>
            <a:endParaRPr lang="en-US" dirty="0"/>
          </a:p>
        </p:txBody>
      </p:sp>
      <p:sp>
        <p:nvSpPr>
          <p:cNvPr id="8" name="TextBox 7">
            <a:extLst>
              <a:ext uri="{FF2B5EF4-FFF2-40B4-BE49-F238E27FC236}">
                <a16:creationId xmlns:a16="http://schemas.microsoft.com/office/drawing/2014/main" id="{68C61AFF-5943-EEB9-1857-0424633C17D5}"/>
              </a:ext>
            </a:extLst>
          </p:cNvPr>
          <p:cNvSpPr txBox="1"/>
          <p:nvPr/>
        </p:nvSpPr>
        <p:spPr>
          <a:xfrm>
            <a:off x="457200" y="2775226"/>
            <a:ext cx="3883307" cy="369332"/>
          </a:xfrm>
          <a:prstGeom prst="rect">
            <a:avLst/>
          </a:prstGeom>
          <a:noFill/>
        </p:spPr>
        <p:txBody>
          <a:bodyPr wrap="none" rtlCol="0">
            <a:spAutoFit/>
          </a:bodyPr>
          <a:lstStyle/>
          <a:p>
            <a:r>
              <a:rPr lang="en-US" dirty="0">
                <a:hlinkClick r:id="rId2"/>
              </a:rPr>
              <a:t>GRF5511DS-1714274.pdf (mouser.com)</a:t>
            </a:r>
            <a:endParaRPr lang="en-US" dirty="0"/>
          </a:p>
        </p:txBody>
      </p:sp>
      <p:sp>
        <p:nvSpPr>
          <p:cNvPr id="9" name="TextBox 8">
            <a:extLst>
              <a:ext uri="{FF2B5EF4-FFF2-40B4-BE49-F238E27FC236}">
                <a16:creationId xmlns:a16="http://schemas.microsoft.com/office/drawing/2014/main" id="{735BC51A-150F-D94E-9BDE-6C222DAEB668}"/>
              </a:ext>
            </a:extLst>
          </p:cNvPr>
          <p:cNvSpPr txBox="1"/>
          <p:nvPr/>
        </p:nvSpPr>
        <p:spPr>
          <a:xfrm>
            <a:off x="457200" y="2448298"/>
            <a:ext cx="2678618" cy="369332"/>
          </a:xfrm>
          <a:prstGeom prst="rect">
            <a:avLst/>
          </a:prstGeom>
          <a:noFill/>
        </p:spPr>
        <p:txBody>
          <a:bodyPr wrap="none" rtlCol="0">
            <a:spAutoFit/>
          </a:bodyPr>
          <a:lstStyle/>
          <a:p>
            <a:r>
              <a:rPr lang="en-US" dirty="0">
                <a:hlinkClick r:id="rId3"/>
              </a:rPr>
              <a:t>ADL5535.pdf (analog.com)</a:t>
            </a:r>
            <a:endParaRPr lang="en-US" dirty="0"/>
          </a:p>
        </p:txBody>
      </p:sp>
      <p:sp>
        <p:nvSpPr>
          <p:cNvPr id="10" name="TextBox 9">
            <a:extLst>
              <a:ext uri="{FF2B5EF4-FFF2-40B4-BE49-F238E27FC236}">
                <a16:creationId xmlns:a16="http://schemas.microsoft.com/office/drawing/2014/main" id="{3FFE9701-664D-8768-7BBB-73E6199E7908}"/>
              </a:ext>
            </a:extLst>
          </p:cNvPr>
          <p:cNvSpPr txBox="1"/>
          <p:nvPr/>
        </p:nvSpPr>
        <p:spPr>
          <a:xfrm>
            <a:off x="5895622" y="5058601"/>
            <a:ext cx="6101644" cy="923330"/>
          </a:xfrm>
          <a:prstGeom prst="rect">
            <a:avLst/>
          </a:prstGeom>
          <a:noFill/>
        </p:spPr>
        <p:txBody>
          <a:bodyPr wrap="square">
            <a:spAutoFit/>
          </a:bodyPr>
          <a:lstStyle/>
          <a:p>
            <a:r>
              <a:rPr lang="en-US" dirty="0"/>
              <a:t>DONE BY:</a:t>
            </a:r>
          </a:p>
          <a:p>
            <a:r>
              <a:rPr lang="en-US" dirty="0"/>
              <a:t>DHRUV KRISHNAMURTHY CHITTI BABU (1226130635)  &amp;</a:t>
            </a:r>
          </a:p>
          <a:p>
            <a:r>
              <a:rPr lang="en-US" dirty="0"/>
              <a:t>MRUDHULESH KURAPATI (1226364206)</a:t>
            </a:r>
          </a:p>
        </p:txBody>
      </p:sp>
    </p:spTree>
    <p:extLst>
      <p:ext uri="{BB962C8B-B14F-4D97-AF65-F5344CB8AC3E}">
        <p14:creationId xmlns:p14="http://schemas.microsoft.com/office/powerpoint/2010/main" val="1832274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17</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396843" y="129831"/>
            <a:ext cx="3177280" cy="584775"/>
          </a:xfrm>
          <a:prstGeom prst="rect">
            <a:avLst/>
          </a:prstGeom>
          <a:noFill/>
        </p:spPr>
        <p:txBody>
          <a:bodyPr wrap="none" rtlCol="0">
            <a:spAutoFit/>
          </a:bodyPr>
          <a:lstStyle/>
          <a:p>
            <a:r>
              <a:rPr lang="en-US" sz="3200" b="1" dirty="0"/>
              <a:t>Project 3 – Part 2 </a:t>
            </a:r>
          </a:p>
        </p:txBody>
      </p:sp>
      <p:grpSp>
        <p:nvGrpSpPr>
          <p:cNvPr id="11" name="Group 10">
            <a:extLst>
              <a:ext uri="{FF2B5EF4-FFF2-40B4-BE49-F238E27FC236}">
                <a16:creationId xmlns:a16="http://schemas.microsoft.com/office/drawing/2014/main" id="{05816E69-D128-DD48-8BAF-9AB849092562}"/>
              </a:ext>
            </a:extLst>
          </p:cNvPr>
          <p:cNvGrpSpPr/>
          <p:nvPr/>
        </p:nvGrpSpPr>
        <p:grpSpPr>
          <a:xfrm>
            <a:off x="2192994" y="824643"/>
            <a:ext cx="9718245" cy="5685014"/>
            <a:chOff x="2192994" y="824643"/>
            <a:chExt cx="9718245" cy="5685014"/>
          </a:xfrm>
        </p:grpSpPr>
        <p:pic>
          <p:nvPicPr>
            <p:cNvPr id="4" name="Picture 3" descr="A black and white logo with a number&#10;&#10;Description automatically generated">
              <a:extLst>
                <a:ext uri="{FF2B5EF4-FFF2-40B4-BE49-F238E27FC236}">
                  <a16:creationId xmlns:a16="http://schemas.microsoft.com/office/drawing/2014/main" id="{E824A097-5CCC-7481-5CF0-E36DD5FDB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863" y="844059"/>
              <a:ext cx="1865376" cy="1862328"/>
            </a:xfrm>
            <a:prstGeom prst="rect">
              <a:avLst/>
            </a:prstGeom>
          </p:spPr>
        </p:pic>
        <p:sp>
          <p:nvSpPr>
            <p:cNvPr id="13" name="TextBox 12">
              <a:extLst>
                <a:ext uri="{FF2B5EF4-FFF2-40B4-BE49-F238E27FC236}">
                  <a16:creationId xmlns:a16="http://schemas.microsoft.com/office/drawing/2014/main" id="{38602616-6E7B-253B-1618-05932DD8FE63}"/>
                </a:ext>
              </a:extLst>
            </p:cNvPr>
            <p:cNvSpPr txBox="1"/>
            <p:nvPr/>
          </p:nvSpPr>
          <p:spPr>
            <a:xfrm>
              <a:off x="5428410" y="824643"/>
              <a:ext cx="1335174" cy="369332"/>
            </a:xfrm>
            <a:prstGeom prst="rect">
              <a:avLst/>
            </a:prstGeom>
            <a:noFill/>
          </p:spPr>
          <p:txBody>
            <a:bodyPr wrap="none" rtlCol="0">
              <a:spAutoFit/>
            </a:bodyPr>
            <a:lstStyle/>
            <a:p>
              <a:r>
                <a:rPr lang="en-US" b="1" dirty="0"/>
                <a:t>Design Flow</a:t>
              </a:r>
            </a:p>
          </p:txBody>
        </p:sp>
        <p:pic>
          <p:nvPicPr>
            <p:cNvPr id="5" name="Picture 4">
              <a:extLst>
                <a:ext uri="{FF2B5EF4-FFF2-40B4-BE49-F238E27FC236}">
                  <a16:creationId xmlns:a16="http://schemas.microsoft.com/office/drawing/2014/main" id="{45CAA64D-6162-BF9D-A3BD-70F55875AC0B}"/>
                </a:ext>
              </a:extLst>
            </p:cNvPr>
            <p:cNvPicPr>
              <a:picLocks noChangeAspect="1"/>
            </p:cNvPicPr>
            <p:nvPr/>
          </p:nvPicPr>
          <p:blipFill>
            <a:blip r:embed="rId3"/>
            <a:stretch>
              <a:fillRect/>
            </a:stretch>
          </p:blipFill>
          <p:spPr>
            <a:xfrm>
              <a:off x="2192994" y="1235292"/>
              <a:ext cx="7805885" cy="5038344"/>
            </a:xfrm>
            <a:prstGeom prst="rect">
              <a:avLst/>
            </a:prstGeom>
          </p:spPr>
        </p:pic>
        <p:sp>
          <p:nvSpPr>
            <p:cNvPr id="7" name="Rectangle 6">
              <a:extLst>
                <a:ext uri="{FF2B5EF4-FFF2-40B4-BE49-F238E27FC236}">
                  <a16:creationId xmlns:a16="http://schemas.microsoft.com/office/drawing/2014/main" id="{4A98A36A-18D5-8A4B-BE1E-D344E88C4801}"/>
                </a:ext>
              </a:extLst>
            </p:cNvPr>
            <p:cNvSpPr/>
            <p:nvPr/>
          </p:nvSpPr>
          <p:spPr>
            <a:xfrm>
              <a:off x="4038600" y="2005070"/>
              <a:ext cx="1238480" cy="29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62548C8-E95F-7C48-A3C0-F8513C5A60AB}"/>
                </a:ext>
              </a:extLst>
            </p:cNvPr>
            <p:cNvSpPr txBox="1"/>
            <p:nvPr/>
          </p:nvSpPr>
          <p:spPr>
            <a:xfrm>
              <a:off x="8946048" y="2475554"/>
              <a:ext cx="935256" cy="461665"/>
            </a:xfrm>
            <a:prstGeom prst="rect">
              <a:avLst/>
            </a:prstGeom>
            <a:noFill/>
          </p:spPr>
          <p:txBody>
            <a:bodyPr wrap="none" rtlCol="0">
              <a:spAutoFit/>
            </a:bodyPr>
            <a:lstStyle/>
            <a:p>
              <a:r>
                <a:rPr lang="en-US" sz="2400" b="1" dirty="0">
                  <a:solidFill>
                    <a:schemeClr val="accent1">
                      <a:lumMod val="75000"/>
                    </a:schemeClr>
                  </a:solidFill>
                </a:rPr>
                <a:t>Part 2</a:t>
              </a:r>
            </a:p>
          </p:txBody>
        </p:sp>
        <p:sp>
          <p:nvSpPr>
            <p:cNvPr id="12" name="Rectangle 11">
              <a:extLst>
                <a:ext uri="{FF2B5EF4-FFF2-40B4-BE49-F238E27FC236}">
                  <a16:creationId xmlns:a16="http://schemas.microsoft.com/office/drawing/2014/main" id="{87A45BAC-3C54-604D-8E8D-8CD3C8D64793}"/>
                </a:ext>
              </a:extLst>
            </p:cNvPr>
            <p:cNvSpPr/>
            <p:nvPr/>
          </p:nvSpPr>
          <p:spPr>
            <a:xfrm>
              <a:off x="7195972" y="2019759"/>
              <a:ext cx="2849891" cy="4489898"/>
            </a:xfrm>
            <a:prstGeom prst="rect">
              <a:avLst/>
            </a:prstGeom>
            <a:noFill/>
            <a:ln w="381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F3D637-A96F-A045-8412-3DA889D4B395}"/>
                </a:ext>
              </a:extLst>
            </p:cNvPr>
            <p:cNvSpPr/>
            <p:nvPr/>
          </p:nvSpPr>
          <p:spPr>
            <a:xfrm>
              <a:off x="7707568" y="2131539"/>
              <a:ext cx="1238480" cy="199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628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18</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2607698" y="57658"/>
            <a:ext cx="7425302" cy="707886"/>
          </a:xfrm>
          <a:prstGeom prst="rect">
            <a:avLst/>
          </a:prstGeom>
          <a:noFill/>
        </p:spPr>
        <p:txBody>
          <a:bodyPr wrap="none" rtlCol="0">
            <a:spAutoFit/>
          </a:bodyPr>
          <a:lstStyle/>
          <a:p>
            <a:pPr algn="ctr"/>
            <a:r>
              <a:rPr lang="en-US" sz="4000" b="1" dirty="0"/>
              <a:t>ADS Simulation of the Transmitter</a:t>
            </a:r>
          </a:p>
        </p:txBody>
      </p:sp>
      <p:sp>
        <p:nvSpPr>
          <p:cNvPr id="4" name="TextBox 3">
            <a:extLst>
              <a:ext uri="{FF2B5EF4-FFF2-40B4-BE49-F238E27FC236}">
                <a16:creationId xmlns:a16="http://schemas.microsoft.com/office/drawing/2014/main" id="{FD52EB7D-D279-3046-447F-7CB5C2C13563}"/>
              </a:ext>
            </a:extLst>
          </p:cNvPr>
          <p:cNvSpPr txBox="1"/>
          <p:nvPr/>
        </p:nvSpPr>
        <p:spPr>
          <a:xfrm>
            <a:off x="555925" y="975819"/>
            <a:ext cx="4485736" cy="523220"/>
          </a:xfrm>
          <a:prstGeom prst="rect">
            <a:avLst/>
          </a:prstGeom>
          <a:noFill/>
        </p:spPr>
        <p:txBody>
          <a:bodyPr wrap="square" rtlCol="0">
            <a:spAutoFit/>
          </a:bodyPr>
          <a:lstStyle/>
          <a:p>
            <a:r>
              <a:rPr lang="en-US" sz="2800" b="1" dirty="0"/>
              <a:t>ADS Simulation:</a:t>
            </a:r>
          </a:p>
        </p:txBody>
      </p:sp>
      <p:sp>
        <p:nvSpPr>
          <p:cNvPr id="5" name="TextBox 4">
            <a:extLst>
              <a:ext uri="{FF2B5EF4-FFF2-40B4-BE49-F238E27FC236}">
                <a16:creationId xmlns:a16="http://schemas.microsoft.com/office/drawing/2014/main" id="{718162AC-3B50-5CAB-990D-D3FB0C4451F8}"/>
              </a:ext>
            </a:extLst>
          </p:cNvPr>
          <p:cNvSpPr txBox="1"/>
          <p:nvPr/>
        </p:nvSpPr>
        <p:spPr>
          <a:xfrm>
            <a:off x="555925" y="1656272"/>
            <a:ext cx="10200975" cy="2805063"/>
          </a:xfrm>
          <a:prstGeom prst="rect">
            <a:avLst/>
          </a:prstGeom>
          <a:noFill/>
        </p:spPr>
        <p:txBody>
          <a:bodyPr wrap="square" rtlCol="0">
            <a:spAutoFit/>
          </a:bodyPr>
          <a:lstStyle/>
          <a:p>
            <a:pPr>
              <a:lnSpc>
                <a:spcPct val="150000"/>
              </a:lnSpc>
            </a:pPr>
            <a:r>
              <a:rPr lang="en-US" sz="2400" dirty="0"/>
              <a:t>What will we be learning in this section? </a:t>
            </a:r>
          </a:p>
          <a:p>
            <a:pPr marL="285750" indent="-285750">
              <a:lnSpc>
                <a:spcPct val="150000"/>
              </a:lnSpc>
              <a:buFont typeface="Arial" panose="020B0604020202020204" pitchFamily="34" charset="0"/>
              <a:buChar char="•"/>
            </a:pPr>
            <a:r>
              <a:rPr lang="en-US" sz="2400" dirty="0"/>
              <a:t>ADS design guide. </a:t>
            </a:r>
          </a:p>
          <a:p>
            <a:pPr marL="285750" indent="-285750">
              <a:lnSpc>
                <a:spcPct val="150000"/>
              </a:lnSpc>
              <a:buFont typeface="Arial" panose="020B0604020202020204" pitchFamily="34" charset="0"/>
              <a:buChar char="•"/>
            </a:pPr>
            <a:r>
              <a:rPr lang="en-US" sz="2400" dirty="0"/>
              <a:t>Simulating amplifiers and mixers with the help of ADS templates. </a:t>
            </a:r>
          </a:p>
          <a:p>
            <a:pPr marL="285750" indent="-285750">
              <a:lnSpc>
                <a:spcPct val="150000"/>
              </a:lnSpc>
              <a:buFont typeface="Arial" panose="020B0604020202020204" pitchFamily="34" charset="0"/>
              <a:buChar char="•"/>
            </a:pPr>
            <a:r>
              <a:rPr lang="en-US" sz="2400" dirty="0"/>
              <a:t>Integrating the individual components and building the transmitter. </a:t>
            </a:r>
          </a:p>
          <a:p>
            <a:pPr marL="285750" indent="-285750">
              <a:lnSpc>
                <a:spcPct val="150000"/>
              </a:lnSpc>
              <a:buFont typeface="Arial" panose="020B0604020202020204" pitchFamily="34" charset="0"/>
              <a:buChar char="•"/>
            </a:pPr>
            <a:r>
              <a:rPr lang="en-US" sz="2400" dirty="0"/>
              <a:t>Simulating the transmitter and noting the various performance metrics. </a:t>
            </a:r>
          </a:p>
        </p:txBody>
      </p:sp>
    </p:spTree>
    <p:extLst>
      <p:ext uri="{BB962C8B-B14F-4D97-AF65-F5344CB8AC3E}">
        <p14:creationId xmlns:p14="http://schemas.microsoft.com/office/powerpoint/2010/main" val="302839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19</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3970869" y="78967"/>
            <a:ext cx="3988592" cy="707886"/>
          </a:xfrm>
          <a:prstGeom prst="rect">
            <a:avLst/>
          </a:prstGeom>
          <a:noFill/>
        </p:spPr>
        <p:txBody>
          <a:bodyPr wrap="none" rtlCol="0">
            <a:spAutoFit/>
          </a:bodyPr>
          <a:lstStyle/>
          <a:p>
            <a:pPr algn="ctr"/>
            <a:r>
              <a:rPr lang="en-US" sz="4000" b="1" dirty="0"/>
              <a:t>ADS Design Guide</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1190445"/>
            <a:ext cx="4485736" cy="400110"/>
          </a:xfrm>
          <a:prstGeom prst="rect">
            <a:avLst/>
          </a:prstGeom>
          <a:noFill/>
        </p:spPr>
        <p:txBody>
          <a:bodyPr wrap="square" rtlCol="0">
            <a:spAutoFit/>
          </a:bodyPr>
          <a:lstStyle/>
          <a:p>
            <a:r>
              <a:rPr lang="en-US" sz="2000" b="1" dirty="0"/>
              <a:t>Introduction:</a:t>
            </a:r>
          </a:p>
        </p:txBody>
      </p:sp>
      <p:sp>
        <p:nvSpPr>
          <p:cNvPr id="5" name="TextBox 4">
            <a:extLst>
              <a:ext uri="{FF2B5EF4-FFF2-40B4-BE49-F238E27FC236}">
                <a16:creationId xmlns:a16="http://schemas.microsoft.com/office/drawing/2014/main" id="{718162AC-3B50-5CAB-990D-D3FB0C4451F8}"/>
              </a:ext>
            </a:extLst>
          </p:cNvPr>
          <p:cNvSpPr txBox="1"/>
          <p:nvPr/>
        </p:nvSpPr>
        <p:spPr>
          <a:xfrm>
            <a:off x="172528" y="5193102"/>
            <a:ext cx="5822829" cy="646331"/>
          </a:xfrm>
          <a:prstGeom prst="rect">
            <a:avLst/>
          </a:prstGeom>
          <a:noFill/>
        </p:spPr>
        <p:txBody>
          <a:bodyPr wrap="square" rtlCol="0">
            <a:spAutoFit/>
          </a:bodyPr>
          <a:lstStyle/>
          <a:p>
            <a:r>
              <a:rPr lang="en-US" dirty="0">
                <a:hlinkClick r:id="rId2"/>
              </a:rPr>
              <a:t>ADS </a:t>
            </a:r>
            <a:r>
              <a:rPr lang="en-US" dirty="0" err="1">
                <a:hlinkClick r:id="rId2"/>
              </a:rPr>
              <a:t>DesignGuides</a:t>
            </a:r>
            <a:r>
              <a:rPr lang="en-US" dirty="0">
                <a:hlinkClick r:id="rId2"/>
              </a:rPr>
              <a:t> - ADS </a:t>
            </a:r>
            <a:r>
              <a:rPr lang="en-US" dirty="0" err="1">
                <a:hlinkClick r:id="rId2"/>
              </a:rPr>
              <a:t>DesignGuides</a:t>
            </a:r>
            <a:r>
              <a:rPr lang="en-US" dirty="0">
                <a:hlinkClick r:id="rId2"/>
              </a:rPr>
              <a:t> - Keysight Knowledge Center</a:t>
            </a:r>
            <a:endParaRPr lang="en-US" dirty="0"/>
          </a:p>
        </p:txBody>
      </p:sp>
      <p:sp>
        <p:nvSpPr>
          <p:cNvPr id="7" name="TextBox 6">
            <a:extLst>
              <a:ext uri="{FF2B5EF4-FFF2-40B4-BE49-F238E27FC236}">
                <a16:creationId xmlns:a16="http://schemas.microsoft.com/office/drawing/2014/main" id="{1327D393-3A79-74CC-914B-80E808B0A0E2}"/>
              </a:ext>
            </a:extLst>
          </p:cNvPr>
          <p:cNvSpPr txBox="1"/>
          <p:nvPr/>
        </p:nvSpPr>
        <p:spPr>
          <a:xfrm>
            <a:off x="250166" y="1708030"/>
            <a:ext cx="5745191"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The ADS design guide is a set of pre-built templates for simulating various RF components. </a:t>
            </a:r>
          </a:p>
          <a:p>
            <a:pPr marL="285750" indent="-285750" algn="just">
              <a:buFont typeface="Arial" panose="020B0604020202020204" pitchFamily="34" charset="0"/>
              <a:buChar char="•"/>
            </a:pPr>
            <a:r>
              <a:rPr lang="en-US" sz="2000" dirty="0"/>
              <a:t>The templates are designed to ease the testing of designs with pre-defined equations, graphs and tables.</a:t>
            </a:r>
          </a:p>
          <a:p>
            <a:pPr marL="285750" indent="-285750" algn="just">
              <a:buFont typeface="Arial" panose="020B0604020202020204" pitchFamily="34" charset="0"/>
              <a:buChar char="•"/>
            </a:pPr>
            <a:r>
              <a:rPr lang="en-US" sz="2000" dirty="0"/>
              <a:t>We will be simulating the mixer with the help of these design templates.</a:t>
            </a:r>
          </a:p>
          <a:p>
            <a:pPr marL="285750" indent="-285750" algn="just">
              <a:buFont typeface="Arial" panose="020B0604020202020204" pitchFamily="34" charset="0"/>
              <a:buChar char="•"/>
            </a:pPr>
            <a:r>
              <a:rPr lang="en-US" sz="2000" dirty="0"/>
              <a:t>Finally, we integrate the entire transmitter and use the design guide to estimate the various performance metrics of the same transmitter from Project 3, Part 1.</a:t>
            </a:r>
          </a:p>
        </p:txBody>
      </p:sp>
      <p:pic>
        <p:nvPicPr>
          <p:cNvPr id="9" name="Picture 8">
            <a:extLst>
              <a:ext uri="{FF2B5EF4-FFF2-40B4-BE49-F238E27FC236}">
                <a16:creationId xmlns:a16="http://schemas.microsoft.com/office/drawing/2014/main" id="{0FFB96ED-9A56-BF37-96AE-21768E83108E}"/>
              </a:ext>
            </a:extLst>
          </p:cNvPr>
          <p:cNvPicPr>
            <a:picLocks noChangeAspect="1"/>
          </p:cNvPicPr>
          <p:nvPr/>
        </p:nvPicPr>
        <p:blipFill>
          <a:blip r:embed="rId3"/>
          <a:stretch>
            <a:fillRect/>
          </a:stretch>
        </p:blipFill>
        <p:spPr>
          <a:xfrm>
            <a:off x="5907120" y="1188441"/>
            <a:ext cx="6462023" cy="3834469"/>
          </a:xfrm>
          <a:prstGeom prst="rect">
            <a:avLst/>
          </a:prstGeom>
        </p:spPr>
      </p:pic>
      <p:sp>
        <p:nvSpPr>
          <p:cNvPr id="10" name="TextBox 9">
            <a:extLst>
              <a:ext uri="{FF2B5EF4-FFF2-40B4-BE49-F238E27FC236}">
                <a16:creationId xmlns:a16="http://schemas.microsoft.com/office/drawing/2014/main" id="{7188567A-3EF3-526A-18EA-DDC5D6E1F91B}"/>
              </a:ext>
            </a:extLst>
          </p:cNvPr>
          <p:cNvSpPr txBox="1"/>
          <p:nvPr/>
        </p:nvSpPr>
        <p:spPr>
          <a:xfrm>
            <a:off x="6814867" y="4993047"/>
            <a:ext cx="4646528" cy="400110"/>
          </a:xfrm>
          <a:prstGeom prst="rect">
            <a:avLst/>
          </a:prstGeom>
          <a:noFill/>
        </p:spPr>
        <p:txBody>
          <a:bodyPr wrap="none" rtlCol="0">
            <a:spAutoFit/>
          </a:bodyPr>
          <a:lstStyle/>
          <a:p>
            <a:r>
              <a:rPr lang="en-US" sz="2000" b="1" dirty="0"/>
              <a:t>Desing Guide tutorial on the ADS website.</a:t>
            </a:r>
          </a:p>
        </p:txBody>
      </p:sp>
    </p:spTree>
    <p:extLst>
      <p:ext uri="{BB962C8B-B14F-4D97-AF65-F5344CB8AC3E}">
        <p14:creationId xmlns:p14="http://schemas.microsoft.com/office/powerpoint/2010/main" val="135152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102623" y="69282"/>
            <a:ext cx="4216795" cy="707886"/>
          </a:xfrm>
          <a:prstGeom prst="rect">
            <a:avLst/>
          </a:prstGeom>
          <a:noFill/>
        </p:spPr>
        <p:txBody>
          <a:bodyPr wrap="none" rtlCol="0">
            <a:spAutoFit/>
          </a:bodyPr>
          <a:lstStyle/>
          <a:p>
            <a:r>
              <a:rPr lang="en-US" sz="4000" b="1" dirty="0"/>
              <a:t>Project 3 Overview</a:t>
            </a:r>
          </a:p>
        </p:txBody>
      </p:sp>
      <p:sp>
        <p:nvSpPr>
          <p:cNvPr id="13" name="TextBox 12">
            <a:extLst>
              <a:ext uri="{FF2B5EF4-FFF2-40B4-BE49-F238E27FC236}">
                <a16:creationId xmlns:a16="http://schemas.microsoft.com/office/drawing/2014/main" id="{38602616-6E7B-253B-1618-05932DD8FE63}"/>
              </a:ext>
            </a:extLst>
          </p:cNvPr>
          <p:cNvSpPr txBox="1"/>
          <p:nvPr/>
        </p:nvSpPr>
        <p:spPr>
          <a:xfrm>
            <a:off x="710899" y="1190726"/>
            <a:ext cx="2029723" cy="400110"/>
          </a:xfrm>
          <a:prstGeom prst="rect">
            <a:avLst/>
          </a:prstGeom>
          <a:noFill/>
        </p:spPr>
        <p:txBody>
          <a:bodyPr wrap="none" rtlCol="0">
            <a:spAutoFit/>
          </a:bodyPr>
          <a:lstStyle/>
          <a:p>
            <a:r>
              <a:rPr lang="en-US" sz="2000" b="1" dirty="0"/>
              <a:t>WIFI 5 (802.11ac)</a:t>
            </a:r>
          </a:p>
        </p:txBody>
      </p:sp>
      <p:sp>
        <p:nvSpPr>
          <p:cNvPr id="4" name="TextBox 3">
            <a:extLst>
              <a:ext uri="{FF2B5EF4-FFF2-40B4-BE49-F238E27FC236}">
                <a16:creationId xmlns:a16="http://schemas.microsoft.com/office/drawing/2014/main" id="{0A57F0D9-4A55-AE6C-6B3B-E70ECFF58F23}"/>
              </a:ext>
            </a:extLst>
          </p:cNvPr>
          <p:cNvSpPr txBox="1"/>
          <p:nvPr/>
        </p:nvSpPr>
        <p:spPr>
          <a:xfrm>
            <a:off x="7738217" y="5113948"/>
            <a:ext cx="4453783" cy="369332"/>
          </a:xfrm>
          <a:prstGeom prst="rect">
            <a:avLst/>
          </a:prstGeom>
          <a:noFill/>
        </p:spPr>
        <p:txBody>
          <a:bodyPr wrap="none" rtlCol="0">
            <a:spAutoFit/>
          </a:bodyPr>
          <a:lstStyle/>
          <a:p>
            <a:r>
              <a:rPr lang="en-US" dirty="0">
                <a:hlinkClick r:id="rId2"/>
              </a:rPr>
              <a:t>802dot11ac_A_Survival_Guide.pdf (cmu.edu)</a:t>
            </a:r>
            <a:endParaRPr lang="en-US" dirty="0"/>
          </a:p>
        </p:txBody>
      </p:sp>
      <p:sp>
        <p:nvSpPr>
          <p:cNvPr id="5" name="TextBox 4">
            <a:extLst>
              <a:ext uri="{FF2B5EF4-FFF2-40B4-BE49-F238E27FC236}">
                <a16:creationId xmlns:a16="http://schemas.microsoft.com/office/drawing/2014/main" id="{5B24AC50-62CE-4126-4855-8BFBDEB87AF1}"/>
              </a:ext>
            </a:extLst>
          </p:cNvPr>
          <p:cNvSpPr txBox="1"/>
          <p:nvPr/>
        </p:nvSpPr>
        <p:spPr>
          <a:xfrm>
            <a:off x="710899" y="1597983"/>
            <a:ext cx="433908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Wi-fi 5 is described by the IEEE 802.11ac.</a:t>
            </a:r>
          </a:p>
          <a:p>
            <a:pPr marL="285750" indent="-285750">
              <a:buFont typeface="Arial" panose="020B0604020202020204" pitchFamily="34" charset="0"/>
              <a:buChar char="•"/>
            </a:pPr>
            <a:r>
              <a:rPr lang="en-US" dirty="0"/>
              <a:t>Operating Frequency 5GHz.</a:t>
            </a:r>
          </a:p>
          <a:p>
            <a:pPr marL="285750" indent="-285750">
              <a:buFont typeface="Arial" panose="020B0604020202020204" pitchFamily="34" charset="0"/>
              <a:buChar char="•"/>
            </a:pPr>
            <a:r>
              <a:rPr lang="en-US" dirty="0"/>
              <a:t>Bandwidths of up to 160MHz.</a:t>
            </a:r>
          </a:p>
          <a:p>
            <a:pPr marL="285750" indent="-285750">
              <a:buFont typeface="Arial" panose="020B0604020202020204" pitchFamily="34" charset="0"/>
              <a:buChar char="•"/>
            </a:pPr>
            <a:r>
              <a:rPr lang="en-US" dirty="0"/>
              <a:t>Data rates more than 400Mbps.</a:t>
            </a:r>
          </a:p>
        </p:txBody>
      </p:sp>
      <p:sp>
        <p:nvSpPr>
          <p:cNvPr id="7" name="TextBox 6">
            <a:extLst>
              <a:ext uri="{FF2B5EF4-FFF2-40B4-BE49-F238E27FC236}">
                <a16:creationId xmlns:a16="http://schemas.microsoft.com/office/drawing/2014/main" id="{B228FB1A-A19A-CB32-F57C-FCCA0EA1E44D}"/>
              </a:ext>
            </a:extLst>
          </p:cNvPr>
          <p:cNvSpPr txBox="1"/>
          <p:nvPr/>
        </p:nvSpPr>
        <p:spPr>
          <a:xfrm>
            <a:off x="7738217" y="4819457"/>
            <a:ext cx="2841099" cy="369332"/>
          </a:xfrm>
          <a:prstGeom prst="rect">
            <a:avLst/>
          </a:prstGeom>
          <a:noFill/>
        </p:spPr>
        <p:txBody>
          <a:bodyPr wrap="none" rtlCol="0">
            <a:spAutoFit/>
          </a:bodyPr>
          <a:lstStyle/>
          <a:p>
            <a:r>
              <a:rPr lang="en-US" b="1" dirty="0"/>
              <a:t>Reading about the standard</a:t>
            </a:r>
          </a:p>
        </p:txBody>
      </p:sp>
      <p:sp>
        <p:nvSpPr>
          <p:cNvPr id="9" name="TextBox 8">
            <a:extLst>
              <a:ext uri="{FF2B5EF4-FFF2-40B4-BE49-F238E27FC236}">
                <a16:creationId xmlns:a16="http://schemas.microsoft.com/office/drawing/2014/main" id="{190C9048-5609-FDAA-768E-105C3B6B6469}"/>
              </a:ext>
            </a:extLst>
          </p:cNvPr>
          <p:cNvSpPr txBox="1"/>
          <p:nvPr/>
        </p:nvSpPr>
        <p:spPr>
          <a:xfrm>
            <a:off x="7738217" y="5433136"/>
            <a:ext cx="3713965" cy="369332"/>
          </a:xfrm>
          <a:prstGeom prst="rect">
            <a:avLst/>
          </a:prstGeom>
          <a:noFill/>
        </p:spPr>
        <p:txBody>
          <a:bodyPr wrap="none" rtlCol="0">
            <a:spAutoFit/>
          </a:bodyPr>
          <a:lstStyle/>
          <a:p>
            <a:r>
              <a:rPr lang="en-US" dirty="0">
                <a:hlinkClick r:id="rId2"/>
              </a:rPr>
              <a:t>What is </a:t>
            </a:r>
            <a:r>
              <a:rPr lang="en-US" dirty="0" err="1">
                <a:hlinkClick r:id="rId2"/>
              </a:rPr>
              <a:t>WiFi</a:t>
            </a:r>
            <a:r>
              <a:rPr lang="en-US" dirty="0">
                <a:hlinkClick r:id="rId2"/>
              </a:rPr>
              <a:t> 5 (802.11ac)? (purple.ai)</a:t>
            </a:r>
            <a:endParaRPr lang="en-US" dirty="0"/>
          </a:p>
        </p:txBody>
      </p:sp>
      <p:sp>
        <p:nvSpPr>
          <p:cNvPr id="10" name="TextBox 9">
            <a:extLst>
              <a:ext uri="{FF2B5EF4-FFF2-40B4-BE49-F238E27FC236}">
                <a16:creationId xmlns:a16="http://schemas.microsoft.com/office/drawing/2014/main" id="{056F7ED3-942F-E70F-251F-F8A36EFE2952}"/>
              </a:ext>
            </a:extLst>
          </p:cNvPr>
          <p:cNvSpPr txBox="1"/>
          <p:nvPr/>
        </p:nvSpPr>
        <p:spPr>
          <a:xfrm>
            <a:off x="7738217" y="5777771"/>
            <a:ext cx="3135795" cy="369332"/>
          </a:xfrm>
          <a:prstGeom prst="rect">
            <a:avLst/>
          </a:prstGeom>
          <a:noFill/>
        </p:spPr>
        <p:txBody>
          <a:bodyPr wrap="none" rtlCol="0">
            <a:spAutoFit/>
          </a:bodyPr>
          <a:lstStyle/>
          <a:p>
            <a:r>
              <a:rPr lang="en-US" dirty="0">
                <a:hlinkClick r:id="rId2"/>
              </a:rPr>
              <a:t>IEEE 802.11ac-2013 - Wikipedia</a:t>
            </a:r>
            <a:endParaRPr lang="en-US" dirty="0"/>
          </a:p>
        </p:txBody>
      </p:sp>
      <p:pic>
        <p:nvPicPr>
          <p:cNvPr id="12" name="Picture 11" descr="A black and white logo with a number&#10;&#10;Description automatically generated">
            <a:extLst>
              <a:ext uri="{FF2B5EF4-FFF2-40B4-BE49-F238E27FC236}">
                <a16:creationId xmlns:a16="http://schemas.microsoft.com/office/drawing/2014/main" id="{B359A25A-EBFF-18F4-A3CB-C8B8F2151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863" y="844059"/>
            <a:ext cx="1865376" cy="1862328"/>
          </a:xfrm>
          <a:prstGeom prst="rect">
            <a:avLst/>
          </a:prstGeom>
        </p:spPr>
      </p:pic>
      <p:sp>
        <p:nvSpPr>
          <p:cNvPr id="14" name="TextBox 13">
            <a:extLst>
              <a:ext uri="{FF2B5EF4-FFF2-40B4-BE49-F238E27FC236}">
                <a16:creationId xmlns:a16="http://schemas.microsoft.com/office/drawing/2014/main" id="{6C7670B4-F50B-5C60-E4FC-3EB933DEB35C}"/>
              </a:ext>
            </a:extLst>
          </p:cNvPr>
          <p:cNvSpPr txBox="1"/>
          <p:nvPr/>
        </p:nvSpPr>
        <p:spPr>
          <a:xfrm>
            <a:off x="710899" y="3065131"/>
            <a:ext cx="6072999" cy="1754326"/>
          </a:xfrm>
          <a:prstGeom prst="rect">
            <a:avLst/>
          </a:prstGeom>
          <a:noFill/>
        </p:spPr>
        <p:txBody>
          <a:bodyPr wrap="square" rtlCol="0">
            <a:spAutoFit/>
          </a:bodyPr>
          <a:lstStyle/>
          <a:p>
            <a:r>
              <a:rPr lang="en-US" b="1" dirty="0"/>
              <a:t>Objectives: </a:t>
            </a:r>
          </a:p>
          <a:p>
            <a:pPr marL="285750" indent="-285750">
              <a:buFont typeface="Arial" panose="020B0604020202020204" pitchFamily="34" charset="0"/>
              <a:buChar char="•"/>
            </a:pPr>
            <a:r>
              <a:rPr lang="en-US" dirty="0"/>
              <a:t>Understand the requirements of the standard. </a:t>
            </a:r>
          </a:p>
          <a:p>
            <a:pPr marL="285750" indent="-285750">
              <a:buFont typeface="Arial" panose="020B0604020202020204" pitchFamily="34" charset="0"/>
              <a:buChar char="•"/>
            </a:pPr>
            <a:r>
              <a:rPr lang="en-US" dirty="0"/>
              <a:t>Read through the datasheets of off-the-shelf components. </a:t>
            </a:r>
          </a:p>
          <a:p>
            <a:pPr marL="285750" indent="-285750">
              <a:buFont typeface="Arial" panose="020B0604020202020204" pitchFamily="34" charset="0"/>
              <a:buChar char="•"/>
            </a:pPr>
            <a:r>
              <a:rPr lang="en-US" dirty="0"/>
              <a:t>Implement FRIIS tabulations of the various parameters. </a:t>
            </a:r>
          </a:p>
          <a:p>
            <a:pPr marL="285750" indent="-285750">
              <a:buFont typeface="Arial" panose="020B0604020202020204" pitchFamily="34" charset="0"/>
              <a:buChar char="•"/>
            </a:pPr>
            <a:r>
              <a:rPr lang="en-US" dirty="0"/>
              <a:t>Verify FRISS model in MATLAB. </a:t>
            </a:r>
          </a:p>
          <a:p>
            <a:pPr marL="285750" indent="-285750">
              <a:buFont typeface="Arial" panose="020B0604020202020204" pitchFamily="34" charset="0"/>
              <a:buChar char="•"/>
            </a:pPr>
            <a:r>
              <a:rPr lang="en-US" dirty="0"/>
              <a:t>Compare hand calculations with MATLAB model.</a:t>
            </a:r>
          </a:p>
        </p:txBody>
      </p:sp>
    </p:spTree>
    <p:extLst>
      <p:ext uri="{BB962C8B-B14F-4D97-AF65-F5344CB8AC3E}">
        <p14:creationId xmlns:p14="http://schemas.microsoft.com/office/powerpoint/2010/main" val="2889542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20</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3913161" y="78967"/>
            <a:ext cx="4104009" cy="707886"/>
          </a:xfrm>
          <a:prstGeom prst="rect">
            <a:avLst/>
          </a:prstGeom>
          <a:noFill/>
        </p:spPr>
        <p:txBody>
          <a:bodyPr wrap="none" rtlCol="0">
            <a:spAutoFit/>
          </a:bodyPr>
          <a:lstStyle/>
          <a:p>
            <a:pPr algn="ctr"/>
            <a:r>
              <a:rPr lang="en-US" sz="4000" b="1" dirty="0"/>
              <a:t>ADS Design Guide</a:t>
            </a:r>
          </a:p>
        </p:txBody>
      </p:sp>
      <p:sp>
        <p:nvSpPr>
          <p:cNvPr id="4" name="TextBox 3">
            <a:extLst>
              <a:ext uri="{FF2B5EF4-FFF2-40B4-BE49-F238E27FC236}">
                <a16:creationId xmlns:a16="http://schemas.microsoft.com/office/drawing/2014/main" id="{FD52EB7D-D279-3046-447F-7CB5C2C13563}"/>
              </a:ext>
            </a:extLst>
          </p:cNvPr>
          <p:cNvSpPr txBox="1"/>
          <p:nvPr/>
        </p:nvSpPr>
        <p:spPr>
          <a:xfrm>
            <a:off x="429348" y="1162563"/>
            <a:ext cx="3740633" cy="461665"/>
          </a:xfrm>
          <a:prstGeom prst="rect">
            <a:avLst/>
          </a:prstGeom>
          <a:noFill/>
        </p:spPr>
        <p:txBody>
          <a:bodyPr wrap="square" rtlCol="0">
            <a:spAutoFit/>
          </a:bodyPr>
          <a:lstStyle/>
          <a:p>
            <a:r>
              <a:rPr lang="en-US" sz="2400" b="1" dirty="0"/>
              <a:t>Invoking the Design Guide</a:t>
            </a:r>
          </a:p>
        </p:txBody>
      </p:sp>
      <p:sp>
        <p:nvSpPr>
          <p:cNvPr id="5" name="TextBox 4">
            <a:extLst>
              <a:ext uri="{FF2B5EF4-FFF2-40B4-BE49-F238E27FC236}">
                <a16:creationId xmlns:a16="http://schemas.microsoft.com/office/drawing/2014/main" id="{718162AC-3B50-5CAB-990D-D3FB0C4451F8}"/>
              </a:ext>
            </a:extLst>
          </p:cNvPr>
          <p:cNvSpPr txBox="1"/>
          <p:nvPr/>
        </p:nvSpPr>
        <p:spPr>
          <a:xfrm>
            <a:off x="301926" y="1656272"/>
            <a:ext cx="4727274"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Open a blank schematic. </a:t>
            </a:r>
          </a:p>
          <a:p>
            <a:pPr marL="285750" indent="-285750">
              <a:buFont typeface="Arial" panose="020B0604020202020204" pitchFamily="34" charset="0"/>
              <a:buChar char="•"/>
            </a:pPr>
            <a:r>
              <a:rPr lang="en-US" sz="2000" dirty="0"/>
              <a:t>Then click on the design guide button at the top of the toolbar. </a:t>
            </a:r>
            <a:r>
              <a:rPr lang="en-US" sz="2000" b="1" dirty="0"/>
              <a:t>(Highlighted in Yellow)</a:t>
            </a:r>
          </a:p>
          <a:p>
            <a:pPr marL="285750" indent="-285750">
              <a:buFont typeface="Arial" panose="020B0604020202020204" pitchFamily="34" charset="0"/>
              <a:buChar char="•"/>
            </a:pPr>
            <a:r>
              <a:rPr lang="en-US" sz="2000" dirty="0"/>
              <a:t>We will be using the design guide for the Mixers </a:t>
            </a:r>
            <a:r>
              <a:rPr lang="en-US" sz="2000" b="1" dirty="0"/>
              <a:t>(Red) </a:t>
            </a:r>
            <a:r>
              <a:rPr lang="en-US" sz="2000" dirty="0"/>
              <a:t>in this project. </a:t>
            </a:r>
          </a:p>
          <a:p>
            <a:pPr marL="285750" indent="-285750">
              <a:buFont typeface="Arial" panose="020B0604020202020204" pitchFamily="34" charset="0"/>
              <a:buChar char="•"/>
            </a:pPr>
            <a:r>
              <a:rPr lang="en-US" sz="2000" dirty="0"/>
              <a:t>This will open a sub-menu</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We will be using several of these design guide templates in this project.</a:t>
            </a:r>
          </a:p>
        </p:txBody>
      </p:sp>
      <p:pic>
        <p:nvPicPr>
          <p:cNvPr id="8" name="Picture 7">
            <a:extLst>
              <a:ext uri="{FF2B5EF4-FFF2-40B4-BE49-F238E27FC236}">
                <a16:creationId xmlns:a16="http://schemas.microsoft.com/office/drawing/2014/main" id="{B2EDA3AF-ED64-FB5E-160E-4DAB43C99B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4305" y="1235418"/>
            <a:ext cx="6735769" cy="4387163"/>
          </a:xfrm>
          <a:prstGeom prst="rect">
            <a:avLst/>
          </a:prstGeom>
        </p:spPr>
      </p:pic>
      <p:cxnSp>
        <p:nvCxnSpPr>
          <p:cNvPr id="9" name="Straight Arrow Connector 8">
            <a:extLst>
              <a:ext uri="{FF2B5EF4-FFF2-40B4-BE49-F238E27FC236}">
                <a16:creationId xmlns:a16="http://schemas.microsoft.com/office/drawing/2014/main" id="{86DAC526-DA6C-CD47-BD4A-6EA84AAF718B}"/>
              </a:ext>
            </a:extLst>
          </p:cNvPr>
          <p:cNvCxnSpPr>
            <a:cxnSpLocks/>
          </p:cNvCxnSpPr>
          <p:nvPr/>
        </p:nvCxnSpPr>
        <p:spPr>
          <a:xfrm flipV="1">
            <a:off x="6096000" y="2241396"/>
            <a:ext cx="3025698" cy="1187603"/>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BD2BE3-FB0A-4040-BC77-48F97C0DE1F9}"/>
              </a:ext>
            </a:extLst>
          </p:cNvPr>
          <p:cNvSpPr txBox="1"/>
          <p:nvPr/>
        </p:nvSpPr>
        <p:spPr>
          <a:xfrm>
            <a:off x="3605695" y="3423377"/>
            <a:ext cx="3996287" cy="369332"/>
          </a:xfrm>
          <a:prstGeom prst="rect">
            <a:avLst/>
          </a:prstGeom>
          <a:noFill/>
        </p:spPr>
        <p:txBody>
          <a:bodyPr wrap="none" rtlCol="0">
            <a:spAutoFit/>
          </a:bodyPr>
          <a:lstStyle/>
          <a:p>
            <a:r>
              <a:rPr lang="en-US" b="1" dirty="0">
                <a:solidFill>
                  <a:srgbClr val="FF0000"/>
                </a:solidFill>
              </a:rPr>
              <a:t>We are using this design guide category.</a:t>
            </a:r>
          </a:p>
        </p:txBody>
      </p:sp>
    </p:spTree>
    <p:extLst>
      <p:ext uri="{BB962C8B-B14F-4D97-AF65-F5344CB8AC3E}">
        <p14:creationId xmlns:p14="http://schemas.microsoft.com/office/powerpoint/2010/main" val="1628395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125603-045C-8947-AE5C-5C22A01FEDAE}"/>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D5124AB0-05CB-8D44-A5CB-D7145F7F945E}"/>
              </a:ext>
            </a:extLst>
          </p:cNvPr>
          <p:cNvSpPr>
            <a:spLocks noGrp="1"/>
          </p:cNvSpPr>
          <p:nvPr>
            <p:ph type="sldNum" sz="quarter" idx="12"/>
          </p:nvPr>
        </p:nvSpPr>
        <p:spPr/>
        <p:txBody>
          <a:bodyPr/>
          <a:lstStyle/>
          <a:p>
            <a:fld id="{A8219B29-7771-488B-88C9-22CE9A2C2A7C}" type="slidenum">
              <a:rPr lang="en-US" smtClean="0"/>
              <a:t>21</a:t>
            </a:fld>
            <a:endParaRPr lang="en-US"/>
          </a:p>
        </p:txBody>
      </p:sp>
      <p:sp>
        <p:nvSpPr>
          <p:cNvPr id="4" name="TextBox 3">
            <a:extLst>
              <a:ext uri="{FF2B5EF4-FFF2-40B4-BE49-F238E27FC236}">
                <a16:creationId xmlns:a16="http://schemas.microsoft.com/office/drawing/2014/main" id="{61424F15-B5A7-264C-B629-A17972EC5596}"/>
              </a:ext>
            </a:extLst>
          </p:cNvPr>
          <p:cNvSpPr txBox="1"/>
          <p:nvPr/>
        </p:nvSpPr>
        <p:spPr>
          <a:xfrm>
            <a:off x="350391" y="2027036"/>
            <a:ext cx="11480452" cy="2800767"/>
          </a:xfrm>
          <a:prstGeom prst="rect">
            <a:avLst/>
          </a:prstGeom>
          <a:noFill/>
        </p:spPr>
        <p:txBody>
          <a:bodyPr wrap="none" rtlCol="0">
            <a:spAutoFit/>
          </a:bodyPr>
          <a:lstStyle/>
          <a:p>
            <a:pPr algn="ctr"/>
            <a:r>
              <a:rPr lang="en-US" sz="4000" b="1" dirty="0"/>
              <a:t>Simulations of Stand-alone Mixer</a:t>
            </a:r>
          </a:p>
          <a:p>
            <a:pPr algn="ctr"/>
            <a:endParaRPr lang="en-US" sz="4000" b="1" dirty="0"/>
          </a:p>
          <a:p>
            <a:pPr algn="ctr"/>
            <a:r>
              <a:rPr lang="en-US" sz="2800" b="1" dirty="0">
                <a:solidFill>
                  <a:srgbClr val="FF0000"/>
                </a:solidFill>
              </a:rPr>
              <a:t>Please save all of your schematics that you create for the Mixer simulations.</a:t>
            </a:r>
            <a:br>
              <a:rPr lang="en-US" sz="2800" b="1" dirty="0">
                <a:solidFill>
                  <a:srgbClr val="FF0000"/>
                </a:solidFill>
              </a:rPr>
            </a:br>
            <a:r>
              <a:rPr lang="en-US" sz="2800" b="1" dirty="0">
                <a:solidFill>
                  <a:srgbClr val="FF0000"/>
                </a:solidFill>
              </a:rPr>
              <a:t>You will use these schematics again for your Transmitter simulations.</a:t>
            </a:r>
            <a:endParaRPr lang="en-US" sz="4000" b="1" dirty="0">
              <a:solidFill>
                <a:srgbClr val="FF0000"/>
              </a:solidFill>
            </a:endParaRPr>
          </a:p>
          <a:p>
            <a:pPr algn="ctr"/>
            <a:endParaRPr lang="en-US" sz="4000" b="1" dirty="0"/>
          </a:p>
        </p:txBody>
      </p:sp>
    </p:spTree>
    <p:extLst>
      <p:ext uri="{BB962C8B-B14F-4D97-AF65-F5344CB8AC3E}">
        <p14:creationId xmlns:p14="http://schemas.microsoft.com/office/powerpoint/2010/main" val="1538155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22</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406005" y="78967"/>
            <a:ext cx="9118330" cy="707886"/>
          </a:xfrm>
          <a:prstGeom prst="rect">
            <a:avLst/>
          </a:prstGeom>
          <a:noFill/>
        </p:spPr>
        <p:txBody>
          <a:bodyPr wrap="none" rtlCol="0">
            <a:spAutoFit/>
          </a:bodyPr>
          <a:lstStyle/>
          <a:p>
            <a:pPr algn="ctr"/>
            <a:r>
              <a:rPr lang="en-US" sz="4000" b="1" dirty="0"/>
              <a:t>ADS Design Guide {Mixers –NF, Gain(SSB)}</a:t>
            </a:r>
          </a:p>
        </p:txBody>
      </p:sp>
      <p:sp>
        <p:nvSpPr>
          <p:cNvPr id="4" name="TextBox 3">
            <a:extLst>
              <a:ext uri="{FF2B5EF4-FFF2-40B4-BE49-F238E27FC236}">
                <a16:creationId xmlns:a16="http://schemas.microsoft.com/office/drawing/2014/main" id="{FD52EB7D-D279-3046-447F-7CB5C2C13563}"/>
              </a:ext>
            </a:extLst>
          </p:cNvPr>
          <p:cNvSpPr txBox="1"/>
          <p:nvPr/>
        </p:nvSpPr>
        <p:spPr>
          <a:xfrm>
            <a:off x="301926" y="1110616"/>
            <a:ext cx="3866072" cy="461665"/>
          </a:xfrm>
          <a:prstGeom prst="rect">
            <a:avLst/>
          </a:prstGeom>
          <a:noFill/>
        </p:spPr>
        <p:txBody>
          <a:bodyPr wrap="square" rtlCol="0">
            <a:spAutoFit/>
          </a:bodyPr>
          <a:lstStyle/>
          <a:p>
            <a:r>
              <a:rPr lang="en-US" sz="2400" b="1" dirty="0"/>
              <a:t>Invoking the Design Guide</a:t>
            </a:r>
          </a:p>
        </p:txBody>
      </p:sp>
      <p:sp>
        <p:nvSpPr>
          <p:cNvPr id="5" name="TextBox 4">
            <a:extLst>
              <a:ext uri="{FF2B5EF4-FFF2-40B4-BE49-F238E27FC236}">
                <a16:creationId xmlns:a16="http://schemas.microsoft.com/office/drawing/2014/main" id="{718162AC-3B50-5CAB-990D-D3FB0C4451F8}"/>
              </a:ext>
            </a:extLst>
          </p:cNvPr>
          <p:cNvSpPr txBox="1"/>
          <p:nvPr/>
        </p:nvSpPr>
        <p:spPr>
          <a:xfrm>
            <a:off x="301926" y="1655393"/>
            <a:ext cx="5396347"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Select Single Ended Mixer </a:t>
            </a:r>
            <a:r>
              <a:rPr lang="en-US" sz="2000" b="1" dirty="0"/>
              <a:t>(Green Arrow)</a:t>
            </a:r>
            <a:r>
              <a:rPr lang="en-US" sz="2000" dirty="0"/>
              <a:t>. </a:t>
            </a:r>
          </a:p>
          <a:p>
            <a:pPr marL="285750" indent="-285750">
              <a:buFont typeface="Arial" panose="020B0604020202020204" pitchFamily="34" charset="0"/>
              <a:buChar char="•"/>
            </a:pPr>
            <a:r>
              <a:rPr lang="en-US" sz="2000" dirty="0"/>
              <a:t>Select the section highlighted by the arrow, this will open a template schematic </a:t>
            </a:r>
            <a:r>
              <a:rPr lang="en-US" sz="2000" b="1" dirty="0"/>
              <a:t>(Yellow Arrow).</a:t>
            </a:r>
            <a:r>
              <a:rPr lang="en-US" sz="2000" dirty="0"/>
              <a:t>  </a:t>
            </a:r>
          </a:p>
        </p:txBody>
      </p:sp>
      <p:pic>
        <p:nvPicPr>
          <p:cNvPr id="8" name="Picture 7">
            <a:extLst>
              <a:ext uri="{FF2B5EF4-FFF2-40B4-BE49-F238E27FC236}">
                <a16:creationId xmlns:a16="http://schemas.microsoft.com/office/drawing/2014/main" id="{B2EDA3AF-ED64-FB5E-160E-4DAB43C99B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58960" y="1287076"/>
            <a:ext cx="4726458" cy="4283846"/>
          </a:xfrm>
          <a:prstGeom prst="rect">
            <a:avLst/>
          </a:prstGeom>
        </p:spPr>
      </p:pic>
    </p:spTree>
    <p:extLst>
      <p:ext uri="{BB962C8B-B14F-4D97-AF65-F5344CB8AC3E}">
        <p14:creationId xmlns:p14="http://schemas.microsoft.com/office/powerpoint/2010/main" val="3700480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23</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406002" y="78967"/>
            <a:ext cx="9118330" cy="707886"/>
          </a:xfrm>
          <a:prstGeom prst="rect">
            <a:avLst/>
          </a:prstGeom>
          <a:noFill/>
        </p:spPr>
        <p:txBody>
          <a:bodyPr wrap="none" rtlCol="0">
            <a:spAutoFit/>
          </a:bodyPr>
          <a:lstStyle/>
          <a:p>
            <a:pPr algn="ctr"/>
            <a:r>
              <a:rPr lang="en-US" sz="4000" b="1" dirty="0"/>
              <a:t>ADS Design Guide {Mixers –NF, Gain(SSB)}</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922113"/>
            <a:ext cx="4945882" cy="369332"/>
          </a:xfrm>
          <a:prstGeom prst="rect">
            <a:avLst/>
          </a:prstGeom>
          <a:noFill/>
        </p:spPr>
        <p:txBody>
          <a:bodyPr wrap="square" rtlCol="0">
            <a:spAutoFit/>
          </a:bodyPr>
          <a:lstStyle/>
          <a:p>
            <a:r>
              <a:rPr lang="en-US" b="1" dirty="0"/>
              <a:t>MODIFY the Design guide schematic &amp; simulate:</a:t>
            </a:r>
          </a:p>
        </p:txBody>
      </p:sp>
      <p:sp>
        <p:nvSpPr>
          <p:cNvPr id="5" name="TextBox 4">
            <a:extLst>
              <a:ext uri="{FF2B5EF4-FFF2-40B4-BE49-F238E27FC236}">
                <a16:creationId xmlns:a16="http://schemas.microsoft.com/office/drawing/2014/main" id="{718162AC-3B50-5CAB-990D-D3FB0C4451F8}"/>
              </a:ext>
            </a:extLst>
          </p:cNvPr>
          <p:cNvSpPr txBox="1"/>
          <p:nvPr/>
        </p:nvSpPr>
        <p:spPr>
          <a:xfrm>
            <a:off x="310552" y="1291445"/>
            <a:ext cx="5064336" cy="4801314"/>
          </a:xfrm>
          <a:prstGeom prst="rect">
            <a:avLst/>
          </a:prstGeom>
          <a:noFill/>
        </p:spPr>
        <p:txBody>
          <a:bodyPr wrap="square" rtlCol="0">
            <a:spAutoFit/>
          </a:bodyPr>
          <a:lstStyle/>
          <a:p>
            <a:pPr marL="285750" indent="-285750">
              <a:buFont typeface="Arial" panose="020B0604020202020204" pitchFamily="34" charset="0"/>
              <a:buChar char="•"/>
            </a:pPr>
            <a:r>
              <a:rPr lang="en-US" dirty="0"/>
              <a:t>In the schematic attached to the design guide, delete components marked with the “</a:t>
            </a:r>
            <a:r>
              <a:rPr lang="en-US" b="1" dirty="0"/>
              <a:t>X</a:t>
            </a:r>
            <a:r>
              <a:rPr lang="en-US" dirty="0"/>
              <a:t>” (delete the pre-populated mixer)</a:t>
            </a:r>
          </a:p>
          <a:p>
            <a:pPr marL="285750" indent="-285750">
              <a:buFont typeface="Arial" panose="020B0604020202020204" pitchFamily="34" charset="0"/>
              <a:buChar char="•"/>
            </a:pPr>
            <a:r>
              <a:rPr lang="en-US" b="1" dirty="0">
                <a:highlight>
                  <a:srgbClr val="FFFF00"/>
                </a:highlight>
              </a:rPr>
              <a:t>Replace the mixer in the center of the schematic with your mixer. See next 2 slides for how to instantiate your mixer w/behavioral model. </a:t>
            </a:r>
          </a:p>
          <a:p>
            <a:pPr marL="285750" indent="-285750">
              <a:buFont typeface="Arial" panose="020B0604020202020204" pitchFamily="34" charset="0"/>
              <a:buChar char="•"/>
            </a:pPr>
            <a:r>
              <a:rPr lang="en-US" dirty="0"/>
              <a:t>Change the RF frequency to the required value (</a:t>
            </a:r>
            <a:r>
              <a:rPr lang="en-US" b="1" dirty="0"/>
              <a:t>Green Arrow</a:t>
            </a:r>
            <a:r>
              <a:rPr lang="en-US" dirty="0"/>
              <a:t>). </a:t>
            </a:r>
          </a:p>
          <a:p>
            <a:pPr marL="285750" indent="-285750">
              <a:buFont typeface="Arial" panose="020B0604020202020204" pitchFamily="34" charset="0"/>
              <a:buChar char="•"/>
            </a:pPr>
            <a:r>
              <a:rPr lang="en-US" dirty="0"/>
              <a:t>Change the LO frequency to the required value (</a:t>
            </a:r>
            <a:r>
              <a:rPr lang="en-US" b="1" dirty="0"/>
              <a:t>Purple Arrow</a:t>
            </a:r>
            <a:r>
              <a:rPr lang="en-US" dirty="0"/>
              <a:t>). </a:t>
            </a:r>
          </a:p>
          <a:p>
            <a:pPr marL="285750" indent="-285750">
              <a:buFont typeface="Arial" panose="020B0604020202020204" pitchFamily="34" charset="0"/>
              <a:buChar char="•"/>
            </a:pPr>
            <a:r>
              <a:rPr lang="en-US" dirty="0"/>
              <a:t>Change the LO power to the required value (</a:t>
            </a:r>
            <a:r>
              <a:rPr lang="en-US" b="1" dirty="0"/>
              <a:t>Navy Blue Arrow</a:t>
            </a:r>
            <a:r>
              <a:rPr lang="en-US" dirty="0"/>
              <a:t>). </a:t>
            </a:r>
          </a:p>
          <a:p>
            <a:pPr marL="285750" indent="-285750">
              <a:buFont typeface="Arial" panose="020B0604020202020204" pitchFamily="34" charset="0"/>
              <a:buChar char="•"/>
            </a:pPr>
            <a:r>
              <a:rPr lang="en-US" dirty="0"/>
              <a:t>Change the RF power to the required value (</a:t>
            </a:r>
            <a:r>
              <a:rPr lang="en-US" b="1" dirty="0"/>
              <a:t>Red Arrow</a:t>
            </a:r>
            <a:r>
              <a:rPr lang="en-US" dirty="0"/>
              <a:t>). </a:t>
            </a:r>
          </a:p>
          <a:p>
            <a:pPr marL="285750" indent="-285750">
              <a:buFont typeface="Arial" panose="020B0604020202020204" pitchFamily="34" charset="0"/>
              <a:buChar char="•"/>
            </a:pPr>
            <a:r>
              <a:rPr lang="en-US" dirty="0"/>
              <a:t>If the impedances are not at 50 ohms change them to 50 ohms (</a:t>
            </a:r>
            <a:r>
              <a:rPr lang="en-US" b="1" dirty="0"/>
              <a:t>Yellow and Light Blue Arrow</a:t>
            </a:r>
            <a:r>
              <a:rPr lang="en-US" dirty="0"/>
              <a:t>).</a:t>
            </a:r>
          </a:p>
          <a:p>
            <a:pPr marL="285750" indent="-285750">
              <a:buFont typeface="Arial" panose="020B0604020202020204" pitchFamily="34" charset="0"/>
              <a:buChar char="•"/>
            </a:pPr>
            <a:r>
              <a:rPr lang="en-US" b="1" dirty="0"/>
              <a:t>Run the simulation.</a:t>
            </a:r>
          </a:p>
        </p:txBody>
      </p:sp>
      <p:pic>
        <p:nvPicPr>
          <p:cNvPr id="8" name="Picture 7">
            <a:extLst>
              <a:ext uri="{FF2B5EF4-FFF2-40B4-BE49-F238E27FC236}">
                <a16:creationId xmlns:a16="http://schemas.microsoft.com/office/drawing/2014/main" id="{B2EDA3AF-ED64-FB5E-160E-4DAB43C99B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29404" y="1291445"/>
            <a:ext cx="5585568" cy="4275108"/>
          </a:xfrm>
          <a:prstGeom prst="rect">
            <a:avLst/>
          </a:prstGeom>
        </p:spPr>
      </p:pic>
    </p:spTree>
    <p:extLst>
      <p:ext uri="{BB962C8B-B14F-4D97-AF65-F5344CB8AC3E}">
        <p14:creationId xmlns:p14="http://schemas.microsoft.com/office/powerpoint/2010/main" val="3007106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24</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2568248" y="78967"/>
            <a:ext cx="6793848" cy="707886"/>
          </a:xfrm>
          <a:prstGeom prst="rect">
            <a:avLst/>
          </a:prstGeom>
          <a:noFill/>
        </p:spPr>
        <p:txBody>
          <a:bodyPr wrap="none" rtlCol="0">
            <a:spAutoFit/>
          </a:bodyPr>
          <a:lstStyle/>
          <a:p>
            <a:pPr algn="ctr"/>
            <a:r>
              <a:rPr lang="en-US" sz="4000" b="1" dirty="0"/>
              <a:t>Insert Component from Palette</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1190445"/>
            <a:ext cx="4485736" cy="400110"/>
          </a:xfrm>
          <a:prstGeom prst="rect">
            <a:avLst/>
          </a:prstGeom>
          <a:noFill/>
        </p:spPr>
        <p:txBody>
          <a:bodyPr wrap="square" rtlCol="0">
            <a:spAutoFit/>
          </a:bodyPr>
          <a:lstStyle/>
          <a:p>
            <a:r>
              <a:rPr lang="en-US" sz="2000" b="1" dirty="0"/>
              <a:t>How to insert your mixer component:</a:t>
            </a:r>
          </a:p>
        </p:txBody>
      </p:sp>
      <p:sp>
        <p:nvSpPr>
          <p:cNvPr id="5" name="TextBox 4">
            <a:extLst>
              <a:ext uri="{FF2B5EF4-FFF2-40B4-BE49-F238E27FC236}">
                <a16:creationId xmlns:a16="http://schemas.microsoft.com/office/drawing/2014/main" id="{718162AC-3B50-5CAB-990D-D3FB0C4451F8}"/>
              </a:ext>
            </a:extLst>
          </p:cNvPr>
          <p:cNvSpPr txBox="1"/>
          <p:nvPr/>
        </p:nvSpPr>
        <p:spPr>
          <a:xfrm>
            <a:off x="217548" y="1721276"/>
            <a:ext cx="5629275"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components in the design guide schematic are replaced with ideal (behavioral model) components from the component palette. </a:t>
            </a:r>
          </a:p>
          <a:p>
            <a:pPr marL="342900" indent="-342900" algn="just">
              <a:buFont typeface="Arial" panose="020B0604020202020204" pitchFamily="34" charset="0"/>
              <a:buChar char="•"/>
            </a:pPr>
            <a:r>
              <a:rPr lang="en-US" sz="2000" dirty="0"/>
              <a:t>Search for the Mixer component as shown to the right in the component palette.</a:t>
            </a:r>
          </a:p>
          <a:p>
            <a:pPr marL="342900" indent="-342900" algn="just">
              <a:buFont typeface="Arial" panose="020B0604020202020204" pitchFamily="34" charset="0"/>
              <a:buChar char="•"/>
            </a:pPr>
            <a:r>
              <a:rPr lang="en-US" sz="2000" dirty="0"/>
              <a:t>Place the mixer into the schematic (previous slide). </a:t>
            </a:r>
          </a:p>
          <a:p>
            <a:pPr algn="just"/>
            <a:endParaRPr lang="en-US" sz="2000" dirty="0"/>
          </a:p>
        </p:txBody>
      </p:sp>
      <p:pic>
        <p:nvPicPr>
          <p:cNvPr id="7" name="Picture 6">
            <a:extLst>
              <a:ext uri="{FF2B5EF4-FFF2-40B4-BE49-F238E27FC236}">
                <a16:creationId xmlns:a16="http://schemas.microsoft.com/office/drawing/2014/main" id="{0A06146A-E268-F57F-EAB2-C6B37E87B68C}"/>
              </a:ext>
            </a:extLst>
          </p:cNvPr>
          <p:cNvPicPr>
            <a:picLocks noChangeAspect="1"/>
          </p:cNvPicPr>
          <p:nvPr/>
        </p:nvPicPr>
        <p:blipFill>
          <a:blip r:embed="rId2"/>
          <a:stretch>
            <a:fillRect/>
          </a:stretch>
        </p:blipFill>
        <p:spPr>
          <a:xfrm>
            <a:off x="6345179" y="1331654"/>
            <a:ext cx="4857552" cy="5526346"/>
          </a:xfrm>
          <a:prstGeom prst="rect">
            <a:avLst/>
          </a:prstGeom>
        </p:spPr>
      </p:pic>
      <p:sp>
        <p:nvSpPr>
          <p:cNvPr id="14" name="TextBox 13">
            <a:extLst>
              <a:ext uri="{FF2B5EF4-FFF2-40B4-BE49-F238E27FC236}">
                <a16:creationId xmlns:a16="http://schemas.microsoft.com/office/drawing/2014/main" id="{72235D33-81E5-D472-3CB9-53E0D5029B3E}"/>
              </a:ext>
            </a:extLst>
          </p:cNvPr>
          <p:cNvSpPr txBox="1"/>
          <p:nvPr/>
        </p:nvSpPr>
        <p:spPr>
          <a:xfrm>
            <a:off x="8638500" y="1221223"/>
            <a:ext cx="927498" cy="461665"/>
          </a:xfrm>
          <a:prstGeom prst="rect">
            <a:avLst/>
          </a:prstGeom>
          <a:noFill/>
        </p:spPr>
        <p:txBody>
          <a:bodyPr wrap="none" rtlCol="0">
            <a:spAutoFit/>
          </a:bodyPr>
          <a:lstStyle/>
          <a:p>
            <a:r>
              <a:rPr lang="en-US" sz="2400" b="1" dirty="0"/>
              <a:t>Mixer</a:t>
            </a:r>
          </a:p>
        </p:txBody>
      </p:sp>
    </p:spTree>
    <p:extLst>
      <p:ext uri="{BB962C8B-B14F-4D97-AF65-F5344CB8AC3E}">
        <p14:creationId xmlns:p14="http://schemas.microsoft.com/office/powerpoint/2010/main" val="430218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25</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086156" y="78967"/>
            <a:ext cx="3758016" cy="707886"/>
          </a:xfrm>
          <a:prstGeom prst="rect">
            <a:avLst/>
          </a:prstGeom>
          <a:noFill/>
        </p:spPr>
        <p:txBody>
          <a:bodyPr wrap="none" rtlCol="0">
            <a:spAutoFit/>
          </a:bodyPr>
          <a:lstStyle/>
          <a:p>
            <a:pPr algn="ctr"/>
            <a:r>
              <a:rPr lang="en-US" sz="4000" b="1" dirty="0"/>
              <a:t>ADS Mixer Setup</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1190445"/>
            <a:ext cx="4485736" cy="400110"/>
          </a:xfrm>
          <a:prstGeom prst="rect">
            <a:avLst/>
          </a:prstGeom>
          <a:noFill/>
        </p:spPr>
        <p:txBody>
          <a:bodyPr wrap="square" rtlCol="0">
            <a:spAutoFit/>
          </a:bodyPr>
          <a:lstStyle/>
          <a:p>
            <a:r>
              <a:rPr lang="en-US" sz="2000" b="1" dirty="0"/>
              <a:t>ADS </a:t>
            </a:r>
            <a:r>
              <a:rPr lang="en-US" sz="2000" b="1" u="sng" dirty="0"/>
              <a:t>Mixer</a:t>
            </a:r>
            <a:r>
              <a:rPr lang="en-US" sz="2000" b="1" dirty="0"/>
              <a:t> Setup</a:t>
            </a:r>
          </a:p>
        </p:txBody>
      </p:sp>
      <p:sp>
        <p:nvSpPr>
          <p:cNvPr id="5" name="TextBox 4">
            <a:extLst>
              <a:ext uri="{FF2B5EF4-FFF2-40B4-BE49-F238E27FC236}">
                <a16:creationId xmlns:a16="http://schemas.microsoft.com/office/drawing/2014/main" id="{718162AC-3B50-5CAB-990D-D3FB0C4451F8}"/>
              </a:ext>
            </a:extLst>
          </p:cNvPr>
          <p:cNvSpPr txBox="1"/>
          <p:nvPr/>
        </p:nvSpPr>
        <p:spPr>
          <a:xfrm>
            <a:off x="183679" y="1620915"/>
            <a:ext cx="6183667" cy="3477875"/>
          </a:xfrm>
          <a:prstGeom prst="rect">
            <a:avLst/>
          </a:prstGeom>
          <a:noFill/>
        </p:spPr>
        <p:txBody>
          <a:bodyPr wrap="square" rtlCol="0">
            <a:spAutoFit/>
          </a:bodyPr>
          <a:lstStyle/>
          <a:p>
            <a:pPr algn="just"/>
            <a:r>
              <a:rPr lang="en-US" sz="2000" dirty="0"/>
              <a:t>Setup the Mixer for the simulations: </a:t>
            </a:r>
          </a:p>
          <a:p>
            <a:pPr marL="342900" indent="-342900" algn="just">
              <a:buFont typeface="Arial" panose="020B0604020202020204" pitchFamily="34" charset="0"/>
              <a:buChar char="•"/>
            </a:pPr>
            <a:r>
              <a:rPr lang="en-US" sz="2000" dirty="0"/>
              <a:t>Set the S-parameters (</a:t>
            </a:r>
            <a:r>
              <a:rPr lang="en-US" sz="2000" b="1" dirty="0"/>
              <a:t>Orange Arrow)</a:t>
            </a:r>
            <a:r>
              <a:rPr lang="en-US" sz="2000" dirty="0"/>
              <a:t>. </a:t>
            </a:r>
          </a:p>
          <a:p>
            <a:pPr marL="342900" indent="-342900" algn="just">
              <a:buFont typeface="Arial" panose="020B0604020202020204" pitchFamily="34" charset="0"/>
              <a:buChar char="•"/>
            </a:pPr>
            <a:r>
              <a:rPr lang="en-US" sz="2000" dirty="0"/>
              <a:t>Set the Conversion Gain (a.k.a. Gain) </a:t>
            </a:r>
            <a:r>
              <a:rPr lang="en-US" sz="2000" b="1" dirty="0"/>
              <a:t>(Blue Arrow)</a:t>
            </a:r>
            <a:r>
              <a:rPr lang="en-US" sz="2000" dirty="0"/>
              <a:t>.</a:t>
            </a:r>
          </a:p>
          <a:p>
            <a:pPr marL="342900" indent="-342900" algn="just">
              <a:buFont typeface="Arial" panose="020B0604020202020204" pitchFamily="34" charset="0"/>
              <a:buChar char="•"/>
            </a:pPr>
            <a:r>
              <a:rPr lang="en-US" sz="2000" dirty="0"/>
              <a:t>Output Third order intercept </a:t>
            </a:r>
            <a:r>
              <a:rPr lang="en-US" sz="2000" b="1" dirty="0"/>
              <a:t>(Navy Blue Arrow). </a:t>
            </a:r>
          </a:p>
          <a:p>
            <a:pPr marL="342900" indent="-342900" algn="just">
              <a:buFont typeface="Arial" panose="020B0604020202020204" pitchFamily="34" charset="0"/>
              <a:buChar char="•"/>
            </a:pPr>
            <a:r>
              <a:rPr lang="en-US" sz="2000" dirty="0"/>
              <a:t>Minimum LO power (</a:t>
            </a:r>
            <a:r>
              <a:rPr lang="en-US" sz="2000" b="1" dirty="0"/>
              <a:t>Green Arrow)</a:t>
            </a:r>
            <a:r>
              <a:rPr lang="en-US" sz="2000" dirty="0"/>
              <a:t>. </a:t>
            </a:r>
          </a:p>
          <a:p>
            <a:pPr marL="342900" indent="-342900" algn="just">
              <a:buFont typeface="Arial" panose="020B0604020202020204" pitchFamily="34" charset="0"/>
              <a:buChar char="•"/>
            </a:pPr>
            <a:r>
              <a:rPr lang="en-US" sz="2000" dirty="0"/>
              <a:t>Side band must be set to upper </a:t>
            </a:r>
            <a:r>
              <a:rPr lang="en-US" sz="2000" b="1" dirty="0"/>
              <a:t>(Red Arrow)</a:t>
            </a:r>
            <a:r>
              <a:rPr lang="en-US" sz="2000" dirty="0"/>
              <a:t>.</a:t>
            </a:r>
          </a:p>
          <a:p>
            <a:pPr marL="342900" indent="-342900" algn="just">
              <a:buFont typeface="Arial" panose="020B0604020202020204" pitchFamily="34" charset="0"/>
              <a:buChar char="•"/>
            </a:pPr>
            <a:r>
              <a:rPr lang="en-US" sz="2000" u="sng" dirty="0"/>
              <a:t>NOTE:</a:t>
            </a:r>
            <a:r>
              <a:rPr lang="en-US" sz="2000" dirty="0"/>
              <a:t> Use the values from the datasheet. The example does not necessarily have the correct values. </a:t>
            </a:r>
            <a:br>
              <a:rPr lang="en-US" sz="2000" dirty="0"/>
            </a:br>
            <a:r>
              <a:rPr lang="en-US" sz="2000" dirty="0"/>
              <a:t>You will need to find the required min LO power in the datasheet. </a:t>
            </a:r>
          </a:p>
          <a:p>
            <a:pPr algn="just"/>
            <a:endParaRPr lang="en-US" sz="2000" dirty="0"/>
          </a:p>
        </p:txBody>
      </p:sp>
      <p:pic>
        <p:nvPicPr>
          <p:cNvPr id="9" name="Picture 8">
            <a:extLst>
              <a:ext uri="{FF2B5EF4-FFF2-40B4-BE49-F238E27FC236}">
                <a16:creationId xmlns:a16="http://schemas.microsoft.com/office/drawing/2014/main" id="{89D755C7-6EC5-C8DD-59C2-9DC3583A2D67}"/>
              </a:ext>
            </a:extLst>
          </p:cNvPr>
          <p:cNvPicPr>
            <a:picLocks noChangeAspect="1"/>
          </p:cNvPicPr>
          <p:nvPr/>
        </p:nvPicPr>
        <p:blipFill>
          <a:blip r:embed="rId2"/>
          <a:stretch>
            <a:fillRect/>
          </a:stretch>
        </p:blipFill>
        <p:spPr>
          <a:xfrm>
            <a:off x="7166615" y="874704"/>
            <a:ext cx="3672836" cy="5434539"/>
          </a:xfrm>
          <a:prstGeom prst="rect">
            <a:avLst/>
          </a:prstGeom>
        </p:spPr>
      </p:pic>
      <p:sp>
        <p:nvSpPr>
          <p:cNvPr id="10" name="TextBox 9">
            <a:extLst>
              <a:ext uri="{FF2B5EF4-FFF2-40B4-BE49-F238E27FC236}">
                <a16:creationId xmlns:a16="http://schemas.microsoft.com/office/drawing/2014/main" id="{54C57BC0-029B-DD12-5C30-9A894430F36F}"/>
              </a:ext>
            </a:extLst>
          </p:cNvPr>
          <p:cNvSpPr txBox="1"/>
          <p:nvPr/>
        </p:nvSpPr>
        <p:spPr>
          <a:xfrm>
            <a:off x="458643" y="4892047"/>
            <a:ext cx="6308338" cy="923330"/>
          </a:xfrm>
          <a:prstGeom prst="rect">
            <a:avLst/>
          </a:prstGeom>
          <a:noFill/>
        </p:spPr>
        <p:txBody>
          <a:bodyPr wrap="square" rtlCol="0">
            <a:spAutoFit/>
          </a:bodyPr>
          <a:lstStyle/>
          <a:p>
            <a:r>
              <a:rPr lang="en-US" u="sng" dirty="0">
                <a:solidFill>
                  <a:srgbClr val="FF0000"/>
                </a:solidFill>
              </a:rPr>
              <a:t>Note: </a:t>
            </a:r>
          </a:p>
          <a:p>
            <a:r>
              <a:rPr lang="en-US" dirty="0">
                <a:solidFill>
                  <a:srgbClr val="FF0000"/>
                </a:solidFill>
              </a:rPr>
              <a:t>If the compression point or the TOI is not provided in the datasheet, you can fill either one but don’t have to fill in both.</a:t>
            </a:r>
          </a:p>
        </p:txBody>
      </p:sp>
    </p:spTree>
    <p:extLst>
      <p:ext uri="{BB962C8B-B14F-4D97-AF65-F5344CB8AC3E}">
        <p14:creationId xmlns:p14="http://schemas.microsoft.com/office/powerpoint/2010/main" val="981412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26</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270746" y="78967"/>
            <a:ext cx="9388852" cy="707886"/>
          </a:xfrm>
          <a:prstGeom prst="rect">
            <a:avLst/>
          </a:prstGeom>
          <a:noFill/>
        </p:spPr>
        <p:txBody>
          <a:bodyPr wrap="none" rtlCol="0">
            <a:spAutoFit/>
          </a:bodyPr>
          <a:lstStyle/>
          <a:p>
            <a:pPr algn="ctr"/>
            <a:r>
              <a:rPr lang="en-US" sz="4000" b="1" dirty="0"/>
              <a:t>ADS Mixer Simulation –NF, Gain(SSB) Setup</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1190445"/>
            <a:ext cx="2760453" cy="400110"/>
          </a:xfrm>
          <a:prstGeom prst="rect">
            <a:avLst/>
          </a:prstGeom>
          <a:noFill/>
        </p:spPr>
        <p:txBody>
          <a:bodyPr wrap="square" rtlCol="0">
            <a:spAutoFit/>
          </a:bodyPr>
          <a:lstStyle/>
          <a:p>
            <a:r>
              <a:rPr lang="en-US" sz="2000" b="1" dirty="0"/>
              <a:t>Results Window in </a:t>
            </a:r>
            <a:r>
              <a:rPr lang="en-US" sz="2000" b="1" dirty="0" err="1"/>
              <a:t>dds</a:t>
            </a:r>
            <a:r>
              <a:rPr lang="en-US" sz="2000" b="1" dirty="0"/>
              <a:t>:</a:t>
            </a:r>
          </a:p>
        </p:txBody>
      </p:sp>
      <p:sp>
        <p:nvSpPr>
          <p:cNvPr id="5" name="TextBox 4">
            <a:extLst>
              <a:ext uri="{FF2B5EF4-FFF2-40B4-BE49-F238E27FC236}">
                <a16:creationId xmlns:a16="http://schemas.microsoft.com/office/drawing/2014/main" id="{718162AC-3B50-5CAB-990D-D3FB0C4451F8}"/>
              </a:ext>
            </a:extLst>
          </p:cNvPr>
          <p:cNvSpPr txBox="1"/>
          <p:nvPr/>
        </p:nvSpPr>
        <p:spPr>
          <a:xfrm>
            <a:off x="319179" y="1586442"/>
            <a:ext cx="4997915"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results window will look something like this:</a:t>
            </a:r>
          </a:p>
          <a:p>
            <a:pPr marL="285750" indent="-285750">
              <a:buFont typeface="Arial" panose="020B0604020202020204" pitchFamily="34" charset="0"/>
              <a:buChar char="•"/>
            </a:pPr>
            <a:r>
              <a:rPr lang="en-US" dirty="0"/>
              <a:t>The </a:t>
            </a:r>
            <a:r>
              <a:rPr lang="en-US" b="1" dirty="0"/>
              <a:t>Green Arrow</a:t>
            </a:r>
            <a:r>
              <a:rPr lang="en-US" dirty="0"/>
              <a:t> is Output Frequency and noise figure of the device.</a:t>
            </a:r>
          </a:p>
          <a:p>
            <a:pPr marL="285750" indent="-285750">
              <a:buFont typeface="Arial" panose="020B0604020202020204" pitchFamily="34" charset="0"/>
              <a:buChar char="•"/>
            </a:pPr>
            <a:r>
              <a:rPr lang="en-US" dirty="0"/>
              <a:t>The </a:t>
            </a:r>
            <a:r>
              <a:rPr lang="en-US" b="1" dirty="0"/>
              <a:t>Red Arrow</a:t>
            </a:r>
            <a:r>
              <a:rPr lang="en-US" dirty="0"/>
              <a:t> is the conversion gain of the device.</a:t>
            </a:r>
          </a:p>
          <a:p>
            <a:pPr marL="285750" indent="-285750">
              <a:buFont typeface="Arial" panose="020B0604020202020204" pitchFamily="34" charset="0"/>
              <a:buChar char="•"/>
            </a:pPr>
            <a:r>
              <a:rPr lang="en-US" dirty="0"/>
              <a:t>The </a:t>
            </a:r>
            <a:r>
              <a:rPr lang="en-US" b="1" dirty="0"/>
              <a:t>Blue Arrow </a:t>
            </a:r>
            <a:r>
              <a:rPr lang="en-US" dirty="0"/>
              <a:t>is the output frequency</a:t>
            </a:r>
          </a:p>
          <a:p>
            <a:pPr marL="285750" indent="-285750">
              <a:buFont typeface="Arial" panose="020B0604020202020204" pitchFamily="34" charset="0"/>
              <a:buChar char="•"/>
            </a:pPr>
            <a:r>
              <a:rPr lang="en-US" dirty="0"/>
              <a:t>Check if your RF and LO frequencies are correct, indicated by the </a:t>
            </a:r>
            <a:r>
              <a:rPr lang="en-US" b="1" dirty="0"/>
              <a:t>Yellow Arrow</a:t>
            </a:r>
            <a:r>
              <a:rPr lang="en-US" dirty="0"/>
              <a:t>.</a:t>
            </a:r>
          </a:p>
          <a:p>
            <a:pPr marL="285750" indent="-285750">
              <a:buFont typeface="Arial" panose="020B0604020202020204" pitchFamily="34" charset="0"/>
              <a:buChar char="•"/>
            </a:pPr>
            <a:r>
              <a:rPr lang="en-US" dirty="0"/>
              <a:t>Check if the source and load impedances are set at 50 ohms and the LO power is at the appropriate value indicated by </a:t>
            </a:r>
            <a:r>
              <a:rPr lang="en-US" b="1" dirty="0"/>
              <a:t>Purple Arrow</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the example shown here does not necessarily have the same values as your design. This is only an example.</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D0B720E0-424D-04B8-C158-4C9063EF99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00470" y="1032446"/>
            <a:ext cx="6519002" cy="4495220"/>
          </a:xfrm>
          <a:prstGeom prst="rect">
            <a:avLst/>
          </a:prstGeom>
        </p:spPr>
      </p:pic>
    </p:spTree>
    <p:extLst>
      <p:ext uri="{BB962C8B-B14F-4D97-AF65-F5344CB8AC3E}">
        <p14:creationId xmlns:p14="http://schemas.microsoft.com/office/powerpoint/2010/main" val="1164932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27</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118847" y="78967"/>
            <a:ext cx="9692654" cy="707886"/>
          </a:xfrm>
          <a:prstGeom prst="rect">
            <a:avLst/>
          </a:prstGeom>
          <a:noFill/>
        </p:spPr>
        <p:txBody>
          <a:bodyPr wrap="none" rtlCol="0">
            <a:spAutoFit/>
          </a:bodyPr>
          <a:lstStyle/>
          <a:p>
            <a:pPr algn="ctr"/>
            <a:r>
              <a:rPr lang="en-US" sz="4000" b="1" dirty="0"/>
              <a:t>ADS Mixer Simulation –NF, Gain(SSB) Results</a:t>
            </a:r>
          </a:p>
        </p:txBody>
      </p:sp>
      <p:sp>
        <p:nvSpPr>
          <p:cNvPr id="8" name="TextBox 7">
            <a:extLst>
              <a:ext uri="{FF2B5EF4-FFF2-40B4-BE49-F238E27FC236}">
                <a16:creationId xmlns:a16="http://schemas.microsoft.com/office/drawing/2014/main" id="{FE5CCD15-6DB4-EE87-25FF-2118680CDF74}"/>
              </a:ext>
            </a:extLst>
          </p:cNvPr>
          <p:cNvSpPr txBox="1"/>
          <p:nvPr/>
        </p:nvSpPr>
        <p:spPr>
          <a:xfrm>
            <a:off x="4623761" y="3059668"/>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10" name="TextBox 9">
            <a:extLst>
              <a:ext uri="{FF2B5EF4-FFF2-40B4-BE49-F238E27FC236}">
                <a16:creationId xmlns:a16="http://schemas.microsoft.com/office/drawing/2014/main" id="{0F75ACD1-4FD4-FA75-9260-916BF557DD99}"/>
              </a:ext>
            </a:extLst>
          </p:cNvPr>
          <p:cNvSpPr txBox="1"/>
          <p:nvPr/>
        </p:nvSpPr>
        <p:spPr>
          <a:xfrm>
            <a:off x="4386728" y="3429000"/>
            <a:ext cx="3766672" cy="369332"/>
          </a:xfrm>
          <a:prstGeom prst="rect">
            <a:avLst/>
          </a:prstGeom>
          <a:noFill/>
        </p:spPr>
        <p:txBody>
          <a:bodyPr wrap="square" rtlCol="0">
            <a:spAutoFit/>
          </a:bodyPr>
          <a:lstStyle/>
          <a:p>
            <a:pPr algn="ctr"/>
            <a:r>
              <a:rPr lang="en-US" b="1" dirty="0">
                <a:solidFill>
                  <a:srgbClr val="FF0000"/>
                </a:solidFill>
              </a:rPr>
              <a:t>Results Window, as on previous slide.</a:t>
            </a:r>
          </a:p>
        </p:txBody>
      </p:sp>
      <p:sp>
        <p:nvSpPr>
          <p:cNvPr id="5" name="TextBox 4">
            <a:extLst>
              <a:ext uri="{FF2B5EF4-FFF2-40B4-BE49-F238E27FC236}">
                <a16:creationId xmlns:a16="http://schemas.microsoft.com/office/drawing/2014/main" id="{0D7E6A49-8735-366A-69B8-203DDAC225FF}"/>
              </a:ext>
            </a:extLst>
          </p:cNvPr>
          <p:cNvSpPr txBox="1"/>
          <p:nvPr/>
        </p:nvSpPr>
        <p:spPr>
          <a:xfrm>
            <a:off x="5459864" y="811885"/>
            <a:ext cx="1272271" cy="553998"/>
          </a:xfrm>
          <a:prstGeom prst="rect">
            <a:avLst/>
          </a:prstGeom>
          <a:noFill/>
        </p:spPr>
        <p:txBody>
          <a:bodyPr wrap="none" rtlCol="0">
            <a:spAutoFit/>
          </a:bodyPr>
          <a:lstStyle/>
          <a:p>
            <a:r>
              <a:rPr lang="en-US" sz="3000" b="1" dirty="0"/>
              <a:t>Report</a:t>
            </a:r>
          </a:p>
        </p:txBody>
      </p:sp>
      <p:pic>
        <p:nvPicPr>
          <p:cNvPr id="7" name="Picture 6">
            <a:extLst>
              <a:ext uri="{FF2B5EF4-FFF2-40B4-BE49-F238E27FC236}">
                <a16:creationId xmlns:a16="http://schemas.microsoft.com/office/drawing/2014/main" id="{7B9C9CCD-397D-BA33-A244-8E10B2FE9A4E}"/>
              </a:ext>
            </a:extLst>
          </p:cNvPr>
          <p:cNvPicPr>
            <a:picLocks noChangeAspect="1"/>
          </p:cNvPicPr>
          <p:nvPr/>
        </p:nvPicPr>
        <p:blipFill>
          <a:blip r:embed="rId2"/>
          <a:stretch>
            <a:fillRect/>
          </a:stretch>
        </p:blipFill>
        <p:spPr>
          <a:xfrm>
            <a:off x="2041865" y="1323900"/>
            <a:ext cx="9170445" cy="5455133"/>
          </a:xfrm>
          <a:prstGeom prst="rect">
            <a:avLst/>
          </a:prstGeom>
        </p:spPr>
      </p:pic>
    </p:spTree>
    <p:extLst>
      <p:ext uri="{BB962C8B-B14F-4D97-AF65-F5344CB8AC3E}">
        <p14:creationId xmlns:p14="http://schemas.microsoft.com/office/powerpoint/2010/main" val="1290141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28</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917073" y="78967"/>
            <a:ext cx="8096191" cy="707886"/>
          </a:xfrm>
          <a:prstGeom prst="rect">
            <a:avLst/>
          </a:prstGeom>
          <a:noFill/>
        </p:spPr>
        <p:txBody>
          <a:bodyPr wrap="none" rtlCol="0">
            <a:spAutoFit/>
          </a:bodyPr>
          <a:lstStyle/>
          <a:p>
            <a:pPr algn="ctr"/>
            <a:r>
              <a:rPr lang="en-US" sz="4000" b="1" dirty="0"/>
              <a:t>ADS Design Guide {Mixers-Spectrum}</a:t>
            </a:r>
          </a:p>
        </p:txBody>
      </p:sp>
      <p:sp>
        <p:nvSpPr>
          <p:cNvPr id="4" name="TextBox 3">
            <a:extLst>
              <a:ext uri="{FF2B5EF4-FFF2-40B4-BE49-F238E27FC236}">
                <a16:creationId xmlns:a16="http://schemas.microsoft.com/office/drawing/2014/main" id="{FD52EB7D-D279-3046-447F-7CB5C2C13563}"/>
              </a:ext>
            </a:extLst>
          </p:cNvPr>
          <p:cNvSpPr txBox="1"/>
          <p:nvPr/>
        </p:nvSpPr>
        <p:spPr>
          <a:xfrm>
            <a:off x="324228" y="1128420"/>
            <a:ext cx="3645606" cy="461665"/>
          </a:xfrm>
          <a:prstGeom prst="rect">
            <a:avLst/>
          </a:prstGeom>
          <a:noFill/>
        </p:spPr>
        <p:txBody>
          <a:bodyPr wrap="square" rtlCol="0">
            <a:spAutoFit/>
          </a:bodyPr>
          <a:lstStyle/>
          <a:p>
            <a:r>
              <a:rPr lang="en-US" sz="2400" b="1" dirty="0"/>
              <a:t>Invoking the Design Guide</a:t>
            </a:r>
          </a:p>
        </p:txBody>
      </p:sp>
      <p:sp>
        <p:nvSpPr>
          <p:cNvPr id="5" name="TextBox 4">
            <a:extLst>
              <a:ext uri="{FF2B5EF4-FFF2-40B4-BE49-F238E27FC236}">
                <a16:creationId xmlns:a16="http://schemas.microsoft.com/office/drawing/2014/main" id="{718162AC-3B50-5CAB-990D-D3FB0C4451F8}"/>
              </a:ext>
            </a:extLst>
          </p:cNvPr>
          <p:cNvSpPr txBox="1"/>
          <p:nvPr/>
        </p:nvSpPr>
        <p:spPr>
          <a:xfrm>
            <a:off x="261353" y="1778936"/>
            <a:ext cx="6362471"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Now we want to simulate the mixer spectrum. We need to load a different design guide schematic.</a:t>
            </a:r>
          </a:p>
          <a:p>
            <a:pPr marL="285750" indent="-285750">
              <a:buFont typeface="Arial" panose="020B0604020202020204" pitchFamily="34" charset="0"/>
              <a:buChar char="•"/>
            </a:pPr>
            <a:r>
              <a:rPr lang="en-US" sz="2200" dirty="0"/>
              <a:t>Open a new blank schematic.</a:t>
            </a:r>
          </a:p>
          <a:p>
            <a:pPr marL="285750" indent="-285750">
              <a:buFont typeface="Arial" panose="020B0604020202020204" pitchFamily="34" charset="0"/>
              <a:buChar char="•"/>
            </a:pPr>
            <a:r>
              <a:rPr lang="en-US" sz="2200" dirty="0"/>
              <a:t>Select Single Ended Mixer </a:t>
            </a:r>
            <a:r>
              <a:rPr lang="en-US" sz="2200" b="1" dirty="0"/>
              <a:t>(Purple Arrow)</a:t>
            </a:r>
            <a:r>
              <a:rPr lang="en-US" sz="2200" dirty="0"/>
              <a:t>. </a:t>
            </a:r>
          </a:p>
          <a:p>
            <a:pPr marL="285750" indent="-285750">
              <a:buFont typeface="Arial" panose="020B0604020202020204" pitchFamily="34" charset="0"/>
              <a:buChar char="•"/>
            </a:pPr>
            <a:r>
              <a:rPr lang="en-US" sz="2200" dirty="0"/>
              <a:t>Select the section highlighted by the arrow, this will open a template schematic </a:t>
            </a:r>
            <a:r>
              <a:rPr lang="en-US" sz="2200" b="1" dirty="0"/>
              <a:t>(Green Arrow).</a:t>
            </a:r>
            <a:r>
              <a:rPr lang="en-US" sz="2200" dirty="0"/>
              <a:t>  </a:t>
            </a:r>
          </a:p>
        </p:txBody>
      </p:sp>
      <p:pic>
        <p:nvPicPr>
          <p:cNvPr id="9" name="Picture 8">
            <a:extLst>
              <a:ext uri="{FF2B5EF4-FFF2-40B4-BE49-F238E27FC236}">
                <a16:creationId xmlns:a16="http://schemas.microsoft.com/office/drawing/2014/main" id="{FC3CA8EE-4669-FD4E-BC5D-234D48DF55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98768" y="951881"/>
            <a:ext cx="3989163" cy="5587031"/>
          </a:xfrm>
          <a:prstGeom prst="rect">
            <a:avLst/>
          </a:prstGeom>
        </p:spPr>
      </p:pic>
    </p:spTree>
    <p:extLst>
      <p:ext uri="{BB962C8B-B14F-4D97-AF65-F5344CB8AC3E}">
        <p14:creationId xmlns:p14="http://schemas.microsoft.com/office/powerpoint/2010/main" val="3066685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29</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917068" y="78967"/>
            <a:ext cx="8096191" cy="707886"/>
          </a:xfrm>
          <a:prstGeom prst="rect">
            <a:avLst/>
          </a:prstGeom>
          <a:noFill/>
        </p:spPr>
        <p:txBody>
          <a:bodyPr wrap="none" rtlCol="0">
            <a:spAutoFit/>
          </a:bodyPr>
          <a:lstStyle/>
          <a:p>
            <a:pPr algn="ctr"/>
            <a:r>
              <a:rPr lang="en-US" sz="4000" b="1" dirty="0"/>
              <a:t>ADS Design Guide {Mixers-Spectrum}</a:t>
            </a:r>
          </a:p>
        </p:txBody>
      </p:sp>
      <p:sp>
        <p:nvSpPr>
          <p:cNvPr id="4" name="TextBox 3">
            <a:extLst>
              <a:ext uri="{FF2B5EF4-FFF2-40B4-BE49-F238E27FC236}">
                <a16:creationId xmlns:a16="http://schemas.microsoft.com/office/drawing/2014/main" id="{FD52EB7D-D279-3046-447F-7CB5C2C13563}"/>
              </a:ext>
            </a:extLst>
          </p:cNvPr>
          <p:cNvSpPr txBox="1"/>
          <p:nvPr/>
        </p:nvSpPr>
        <p:spPr>
          <a:xfrm>
            <a:off x="150498" y="822251"/>
            <a:ext cx="4740788" cy="369332"/>
          </a:xfrm>
          <a:prstGeom prst="rect">
            <a:avLst/>
          </a:prstGeom>
          <a:noFill/>
        </p:spPr>
        <p:txBody>
          <a:bodyPr wrap="square" rtlCol="0">
            <a:spAutoFit/>
          </a:bodyPr>
          <a:lstStyle/>
          <a:p>
            <a:r>
              <a:rPr lang="en-US" b="1" dirty="0"/>
              <a:t>MODIFY the Design guide schematic &amp; simulate:</a:t>
            </a:r>
          </a:p>
        </p:txBody>
      </p:sp>
      <p:sp>
        <p:nvSpPr>
          <p:cNvPr id="5" name="TextBox 4">
            <a:extLst>
              <a:ext uri="{FF2B5EF4-FFF2-40B4-BE49-F238E27FC236}">
                <a16:creationId xmlns:a16="http://schemas.microsoft.com/office/drawing/2014/main" id="{718162AC-3B50-5CAB-990D-D3FB0C4451F8}"/>
              </a:ext>
            </a:extLst>
          </p:cNvPr>
          <p:cNvSpPr txBox="1"/>
          <p:nvPr/>
        </p:nvSpPr>
        <p:spPr>
          <a:xfrm>
            <a:off x="180118" y="1160052"/>
            <a:ext cx="4711168" cy="4801314"/>
          </a:xfrm>
          <a:prstGeom prst="rect">
            <a:avLst/>
          </a:prstGeom>
          <a:noFill/>
        </p:spPr>
        <p:txBody>
          <a:bodyPr wrap="square" rtlCol="0">
            <a:spAutoFit/>
          </a:bodyPr>
          <a:lstStyle/>
          <a:p>
            <a:pPr marL="285750" indent="-285750">
              <a:buFont typeface="Arial" panose="020B0604020202020204" pitchFamily="34" charset="0"/>
              <a:buChar char="•"/>
            </a:pPr>
            <a:r>
              <a:rPr lang="en-US" dirty="0"/>
              <a:t>In the schematic attached to the design guide delete components marked with the “</a:t>
            </a:r>
            <a:r>
              <a:rPr lang="en-US" b="1" dirty="0"/>
              <a:t>X</a:t>
            </a:r>
            <a:r>
              <a:rPr lang="en-US" dirty="0"/>
              <a:t>”. </a:t>
            </a:r>
          </a:p>
          <a:p>
            <a:pPr marL="285750" indent="-285750">
              <a:buFont typeface="Arial" panose="020B0604020202020204" pitchFamily="34" charset="0"/>
              <a:buChar char="•"/>
            </a:pPr>
            <a:r>
              <a:rPr lang="en-US" dirty="0">
                <a:highlight>
                  <a:srgbClr val="FFFF00"/>
                </a:highlight>
              </a:rPr>
              <a:t>Replace the mixer in the center of the schematic with your mixer. This is the same instance that you used for the mixer NF, Gain simulation (see slides 8-9). </a:t>
            </a:r>
          </a:p>
          <a:p>
            <a:pPr marL="285750" indent="-285750">
              <a:buFont typeface="Arial" panose="020B0604020202020204" pitchFamily="34" charset="0"/>
              <a:buChar char="•"/>
            </a:pPr>
            <a:r>
              <a:rPr lang="en-US" dirty="0"/>
              <a:t>Change the LO frequency to the required value (</a:t>
            </a:r>
            <a:r>
              <a:rPr lang="en-US" b="1" dirty="0"/>
              <a:t>Red Arrow</a:t>
            </a:r>
            <a:r>
              <a:rPr lang="en-US" dirty="0"/>
              <a:t>). </a:t>
            </a:r>
          </a:p>
          <a:p>
            <a:pPr marL="285750" indent="-285750">
              <a:buFont typeface="Arial" panose="020B0604020202020204" pitchFamily="34" charset="0"/>
              <a:buChar char="•"/>
            </a:pPr>
            <a:r>
              <a:rPr lang="en-US" dirty="0"/>
              <a:t>Change the RF frequency to the required value (</a:t>
            </a:r>
            <a:r>
              <a:rPr lang="en-US" b="1" dirty="0"/>
              <a:t>Orange Arrow</a:t>
            </a:r>
            <a:r>
              <a:rPr lang="en-US" dirty="0"/>
              <a:t>). </a:t>
            </a:r>
          </a:p>
          <a:p>
            <a:pPr marL="285750" indent="-285750">
              <a:buFont typeface="Arial" panose="020B0604020202020204" pitchFamily="34" charset="0"/>
              <a:buChar char="•"/>
            </a:pPr>
            <a:r>
              <a:rPr lang="en-US" dirty="0"/>
              <a:t>Change the LO power to the required value (</a:t>
            </a:r>
            <a:r>
              <a:rPr lang="en-US" b="1" dirty="0"/>
              <a:t>Green Arrow</a:t>
            </a:r>
            <a:r>
              <a:rPr lang="en-US" dirty="0"/>
              <a:t>). </a:t>
            </a:r>
          </a:p>
          <a:p>
            <a:pPr marL="285750" indent="-285750">
              <a:buFont typeface="Arial" panose="020B0604020202020204" pitchFamily="34" charset="0"/>
              <a:buChar char="•"/>
            </a:pPr>
            <a:r>
              <a:rPr lang="en-US" dirty="0"/>
              <a:t>Change the RF power to the required value (</a:t>
            </a:r>
            <a:r>
              <a:rPr lang="en-US" b="1" dirty="0"/>
              <a:t>Yellow Arrow</a:t>
            </a:r>
            <a:r>
              <a:rPr lang="en-US" dirty="0"/>
              <a:t>). </a:t>
            </a:r>
          </a:p>
          <a:p>
            <a:pPr marL="285750" indent="-285750">
              <a:buFont typeface="Arial" panose="020B0604020202020204" pitchFamily="34" charset="0"/>
              <a:buChar char="•"/>
            </a:pPr>
            <a:r>
              <a:rPr lang="en-US" dirty="0"/>
              <a:t>If the impedances are not at 50 ohms change them to 50 ohms (</a:t>
            </a:r>
            <a:r>
              <a:rPr lang="en-US" b="1" dirty="0"/>
              <a:t>Blue Arrow</a:t>
            </a:r>
            <a:r>
              <a:rPr lang="en-US" dirty="0"/>
              <a:t>).</a:t>
            </a:r>
          </a:p>
          <a:p>
            <a:pPr marL="285750" indent="-285750">
              <a:buFont typeface="Arial" panose="020B0604020202020204" pitchFamily="34" charset="0"/>
              <a:buChar char="•"/>
            </a:pPr>
            <a:r>
              <a:rPr lang="en-US" b="1" dirty="0"/>
              <a:t>Run the simulation.</a:t>
            </a:r>
          </a:p>
        </p:txBody>
      </p:sp>
      <p:pic>
        <p:nvPicPr>
          <p:cNvPr id="9" name="Picture 8">
            <a:extLst>
              <a:ext uri="{FF2B5EF4-FFF2-40B4-BE49-F238E27FC236}">
                <a16:creationId xmlns:a16="http://schemas.microsoft.com/office/drawing/2014/main" id="{DB7A7ECC-3049-DC5B-BBB7-0FE18FABD59C}"/>
              </a:ext>
            </a:extLst>
          </p:cNvPr>
          <p:cNvPicPr>
            <a:picLocks noChangeAspect="1"/>
          </p:cNvPicPr>
          <p:nvPr/>
        </p:nvPicPr>
        <p:blipFill>
          <a:blip r:embed="rId2"/>
          <a:stretch>
            <a:fillRect/>
          </a:stretch>
        </p:blipFill>
        <p:spPr>
          <a:xfrm>
            <a:off x="5030347" y="1160052"/>
            <a:ext cx="6981535" cy="3403321"/>
          </a:xfrm>
          <a:prstGeom prst="rect">
            <a:avLst/>
          </a:prstGeom>
        </p:spPr>
      </p:pic>
    </p:spTree>
    <p:extLst>
      <p:ext uri="{BB962C8B-B14F-4D97-AF65-F5344CB8AC3E}">
        <p14:creationId xmlns:p14="http://schemas.microsoft.com/office/powerpoint/2010/main" val="152760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264954" y="142413"/>
            <a:ext cx="3413948" cy="584775"/>
          </a:xfrm>
          <a:prstGeom prst="rect">
            <a:avLst/>
          </a:prstGeom>
          <a:noFill/>
        </p:spPr>
        <p:txBody>
          <a:bodyPr wrap="none" rtlCol="0">
            <a:spAutoFit/>
          </a:bodyPr>
          <a:lstStyle/>
          <a:p>
            <a:r>
              <a:rPr lang="en-US" sz="3200" b="1" dirty="0"/>
              <a:t>Project 3 Overview</a:t>
            </a:r>
          </a:p>
        </p:txBody>
      </p:sp>
      <p:pic>
        <p:nvPicPr>
          <p:cNvPr id="12" name="Picture 11" descr="A black and white logo with a number&#10;&#10;Description automatically generated">
            <a:extLst>
              <a:ext uri="{FF2B5EF4-FFF2-40B4-BE49-F238E27FC236}">
                <a16:creationId xmlns:a16="http://schemas.microsoft.com/office/drawing/2014/main" id="{B359A25A-EBFF-18F4-A3CB-C8B8F2151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624" y="52410"/>
            <a:ext cx="1865376" cy="1862328"/>
          </a:xfrm>
          <a:prstGeom prst="rect">
            <a:avLst/>
          </a:prstGeom>
        </p:spPr>
      </p:pic>
      <p:pic>
        <p:nvPicPr>
          <p:cNvPr id="11" name="Picture 10">
            <a:extLst>
              <a:ext uri="{FF2B5EF4-FFF2-40B4-BE49-F238E27FC236}">
                <a16:creationId xmlns:a16="http://schemas.microsoft.com/office/drawing/2014/main" id="{4773EE19-5DBB-0C83-BD8C-43AA2FFDEB4B}"/>
              </a:ext>
            </a:extLst>
          </p:cNvPr>
          <p:cNvPicPr>
            <a:picLocks noChangeAspect="1"/>
          </p:cNvPicPr>
          <p:nvPr/>
        </p:nvPicPr>
        <p:blipFill>
          <a:blip r:embed="rId3"/>
          <a:stretch>
            <a:fillRect/>
          </a:stretch>
        </p:blipFill>
        <p:spPr>
          <a:xfrm>
            <a:off x="218303" y="1185076"/>
            <a:ext cx="3855667" cy="1975046"/>
          </a:xfrm>
          <a:prstGeom prst="rect">
            <a:avLst/>
          </a:prstGeom>
        </p:spPr>
      </p:pic>
      <p:pic>
        <p:nvPicPr>
          <p:cNvPr id="17" name="Picture 16">
            <a:extLst>
              <a:ext uri="{FF2B5EF4-FFF2-40B4-BE49-F238E27FC236}">
                <a16:creationId xmlns:a16="http://schemas.microsoft.com/office/drawing/2014/main" id="{F9AE4544-5481-1E74-809D-AD9349396575}"/>
              </a:ext>
            </a:extLst>
          </p:cNvPr>
          <p:cNvPicPr>
            <a:picLocks noChangeAspect="1"/>
          </p:cNvPicPr>
          <p:nvPr/>
        </p:nvPicPr>
        <p:blipFill>
          <a:blip r:embed="rId4"/>
          <a:stretch>
            <a:fillRect/>
          </a:stretch>
        </p:blipFill>
        <p:spPr>
          <a:xfrm>
            <a:off x="280761" y="3911342"/>
            <a:ext cx="3343742" cy="1486107"/>
          </a:xfrm>
          <a:prstGeom prst="rect">
            <a:avLst/>
          </a:prstGeom>
        </p:spPr>
      </p:pic>
      <p:sp>
        <p:nvSpPr>
          <p:cNvPr id="18" name="TextBox 17">
            <a:extLst>
              <a:ext uri="{FF2B5EF4-FFF2-40B4-BE49-F238E27FC236}">
                <a16:creationId xmlns:a16="http://schemas.microsoft.com/office/drawing/2014/main" id="{F707F7CA-83FB-21C5-EB35-C1726D541206}"/>
              </a:ext>
            </a:extLst>
          </p:cNvPr>
          <p:cNvSpPr txBox="1"/>
          <p:nvPr/>
        </p:nvSpPr>
        <p:spPr>
          <a:xfrm>
            <a:off x="218303" y="3166930"/>
            <a:ext cx="5447221" cy="646331"/>
          </a:xfrm>
          <a:prstGeom prst="rect">
            <a:avLst/>
          </a:prstGeom>
          <a:noFill/>
        </p:spPr>
        <p:txBody>
          <a:bodyPr wrap="square" rtlCol="0">
            <a:spAutoFit/>
          </a:bodyPr>
          <a:lstStyle/>
          <a:p>
            <a:r>
              <a:rPr lang="en-US" dirty="0"/>
              <a:t>Our goal is to design an implement a spatial reuse access point on the Wi-Fi 5 standard.</a:t>
            </a:r>
          </a:p>
        </p:txBody>
      </p:sp>
      <p:sp>
        <p:nvSpPr>
          <p:cNvPr id="19" name="TextBox 18">
            <a:extLst>
              <a:ext uri="{FF2B5EF4-FFF2-40B4-BE49-F238E27FC236}">
                <a16:creationId xmlns:a16="http://schemas.microsoft.com/office/drawing/2014/main" id="{5DB678AA-1D98-3B99-175C-0BFF6F818EE4}"/>
              </a:ext>
            </a:extLst>
          </p:cNvPr>
          <p:cNvSpPr txBox="1"/>
          <p:nvPr/>
        </p:nvSpPr>
        <p:spPr>
          <a:xfrm>
            <a:off x="73727" y="5282586"/>
            <a:ext cx="5447221" cy="646331"/>
          </a:xfrm>
          <a:prstGeom prst="rect">
            <a:avLst/>
          </a:prstGeom>
          <a:noFill/>
        </p:spPr>
        <p:txBody>
          <a:bodyPr wrap="square" rtlCol="0">
            <a:spAutoFit/>
          </a:bodyPr>
          <a:lstStyle/>
          <a:p>
            <a:r>
              <a:rPr lang="en-US" dirty="0"/>
              <a:t>The specifications as per determined by the 802.11ac standard.</a:t>
            </a:r>
          </a:p>
        </p:txBody>
      </p:sp>
      <p:pic>
        <p:nvPicPr>
          <p:cNvPr id="21" name="Picture 20">
            <a:extLst>
              <a:ext uri="{FF2B5EF4-FFF2-40B4-BE49-F238E27FC236}">
                <a16:creationId xmlns:a16="http://schemas.microsoft.com/office/drawing/2014/main" id="{EF6E7777-5DD5-9B03-CC1A-031721035BA0}"/>
              </a:ext>
            </a:extLst>
          </p:cNvPr>
          <p:cNvPicPr>
            <a:picLocks noChangeAspect="1"/>
          </p:cNvPicPr>
          <p:nvPr/>
        </p:nvPicPr>
        <p:blipFill>
          <a:blip r:embed="rId5"/>
          <a:stretch>
            <a:fillRect/>
          </a:stretch>
        </p:blipFill>
        <p:spPr>
          <a:xfrm>
            <a:off x="6353169" y="2116532"/>
            <a:ext cx="5284248" cy="2844586"/>
          </a:xfrm>
          <a:prstGeom prst="rect">
            <a:avLst/>
          </a:prstGeom>
        </p:spPr>
      </p:pic>
      <p:sp>
        <p:nvSpPr>
          <p:cNvPr id="22" name="TextBox 21">
            <a:extLst>
              <a:ext uri="{FF2B5EF4-FFF2-40B4-BE49-F238E27FC236}">
                <a16:creationId xmlns:a16="http://schemas.microsoft.com/office/drawing/2014/main" id="{57D39B66-E7F2-4F76-CE7B-BEB1CE8DDF31}"/>
              </a:ext>
            </a:extLst>
          </p:cNvPr>
          <p:cNvSpPr txBox="1"/>
          <p:nvPr/>
        </p:nvSpPr>
        <p:spPr>
          <a:xfrm>
            <a:off x="6464018" y="4922736"/>
            <a:ext cx="5447221" cy="923330"/>
          </a:xfrm>
          <a:prstGeom prst="rect">
            <a:avLst/>
          </a:prstGeom>
          <a:noFill/>
        </p:spPr>
        <p:txBody>
          <a:bodyPr wrap="square" rtlCol="0">
            <a:spAutoFit/>
          </a:bodyPr>
          <a:lstStyle/>
          <a:p>
            <a:r>
              <a:rPr lang="en-US" dirty="0"/>
              <a:t>The specifications suggest coverage area of 2000sq feet, we are modeling the design for a stadium that pushes the power beyond the requirement mentioned.</a:t>
            </a:r>
          </a:p>
        </p:txBody>
      </p:sp>
    </p:spTree>
    <p:extLst>
      <p:ext uri="{BB962C8B-B14F-4D97-AF65-F5344CB8AC3E}">
        <p14:creationId xmlns:p14="http://schemas.microsoft.com/office/powerpoint/2010/main" val="966256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30</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675211" y="78967"/>
            <a:ext cx="8579914" cy="707886"/>
          </a:xfrm>
          <a:prstGeom prst="rect">
            <a:avLst/>
          </a:prstGeom>
          <a:noFill/>
        </p:spPr>
        <p:txBody>
          <a:bodyPr wrap="none" rtlCol="0">
            <a:spAutoFit/>
          </a:bodyPr>
          <a:lstStyle/>
          <a:p>
            <a:pPr algn="ctr"/>
            <a:r>
              <a:rPr lang="en-US" sz="4000" b="1" dirty="0"/>
              <a:t>ADS Mixer Simulation –Spectrum Setup</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1190445"/>
            <a:ext cx="2760453" cy="400110"/>
          </a:xfrm>
          <a:prstGeom prst="rect">
            <a:avLst/>
          </a:prstGeom>
          <a:noFill/>
        </p:spPr>
        <p:txBody>
          <a:bodyPr wrap="square" rtlCol="0">
            <a:spAutoFit/>
          </a:bodyPr>
          <a:lstStyle/>
          <a:p>
            <a:r>
              <a:rPr lang="en-US" sz="2000" b="1" dirty="0"/>
              <a:t>Results Window in </a:t>
            </a:r>
            <a:r>
              <a:rPr lang="en-US" sz="2000" b="1" dirty="0" err="1"/>
              <a:t>dds</a:t>
            </a:r>
            <a:r>
              <a:rPr lang="en-US" sz="2000" b="1" dirty="0"/>
              <a:t>:</a:t>
            </a:r>
          </a:p>
        </p:txBody>
      </p:sp>
      <p:sp>
        <p:nvSpPr>
          <p:cNvPr id="5" name="TextBox 4">
            <a:extLst>
              <a:ext uri="{FF2B5EF4-FFF2-40B4-BE49-F238E27FC236}">
                <a16:creationId xmlns:a16="http://schemas.microsoft.com/office/drawing/2014/main" id="{718162AC-3B50-5CAB-990D-D3FB0C4451F8}"/>
              </a:ext>
            </a:extLst>
          </p:cNvPr>
          <p:cNvSpPr txBox="1"/>
          <p:nvPr/>
        </p:nvSpPr>
        <p:spPr>
          <a:xfrm>
            <a:off x="319179" y="1586442"/>
            <a:ext cx="428194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Results window will look something like this shown to the right:</a:t>
            </a:r>
          </a:p>
          <a:p>
            <a:pPr marL="285750" indent="-285750">
              <a:buFont typeface="Arial" panose="020B0604020202020204" pitchFamily="34" charset="0"/>
              <a:buChar char="•"/>
            </a:pPr>
            <a:r>
              <a:rPr lang="en-US" dirty="0"/>
              <a:t>The </a:t>
            </a:r>
            <a:r>
              <a:rPr lang="en-US" b="1" dirty="0"/>
              <a:t>Green Arrow</a:t>
            </a:r>
            <a:r>
              <a:rPr lang="en-US" dirty="0"/>
              <a:t> is LO Frequency, power and voltage of the signal.</a:t>
            </a:r>
          </a:p>
          <a:p>
            <a:pPr marL="285750" indent="-285750">
              <a:buFont typeface="Arial" panose="020B0604020202020204" pitchFamily="34" charset="0"/>
              <a:buChar char="•"/>
            </a:pPr>
            <a:r>
              <a:rPr lang="en-US" dirty="0"/>
              <a:t>The </a:t>
            </a:r>
            <a:r>
              <a:rPr lang="en-US" b="1" dirty="0"/>
              <a:t>Orange Arrow</a:t>
            </a:r>
            <a:r>
              <a:rPr lang="en-US" dirty="0"/>
              <a:t> is the spectrum marker of the output fundamental.</a:t>
            </a:r>
          </a:p>
          <a:p>
            <a:pPr marL="285750" indent="-285750">
              <a:buFont typeface="Arial" panose="020B0604020202020204" pitchFamily="34" charset="0"/>
              <a:buChar char="•"/>
            </a:pPr>
            <a:r>
              <a:rPr lang="en-US" dirty="0"/>
              <a:t>The </a:t>
            </a:r>
            <a:r>
              <a:rPr lang="en-US" b="1" dirty="0"/>
              <a:t>Blue Arrow </a:t>
            </a:r>
            <a:r>
              <a:rPr lang="en-US" dirty="0"/>
              <a:t>is the RF Frequency, power and voltage of the signal.</a:t>
            </a:r>
          </a:p>
          <a:p>
            <a:pPr marL="285750" indent="-285750">
              <a:buFont typeface="Arial" panose="020B0604020202020204" pitchFamily="34" charset="0"/>
              <a:buChar char="•"/>
            </a:pPr>
            <a:r>
              <a:rPr lang="en-US" dirty="0"/>
              <a:t>The </a:t>
            </a:r>
            <a:r>
              <a:rPr lang="en-US" b="1" dirty="0"/>
              <a:t>Red Arrow </a:t>
            </a:r>
            <a:r>
              <a:rPr lang="en-US" dirty="0"/>
              <a:t>is the output spectrum.</a:t>
            </a:r>
          </a:p>
        </p:txBody>
      </p:sp>
      <p:pic>
        <p:nvPicPr>
          <p:cNvPr id="8" name="Picture 7">
            <a:extLst>
              <a:ext uri="{FF2B5EF4-FFF2-40B4-BE49-F238E27FC236}">
                <a16:creationId xmlns:a16="http://schemas.microsoft.com/office/drawing/2014/main" id="{10BA6667-9ACC-22F1-FB55-01D7B5D62C32}"/>
              </a:ext>
            </a:extLst>
          </p:cNvPr>
          <p:cNvPicPr>
            <a:picLocks noChangeAspect="1"/>
          </p:cNvPicPr>
          <p:nvPr/>
        </p:nvPicPr>
        <p:blipFill>
          <a:blip r:embed="rId2"/>
          <a:stretch>
            <a:fillRect/>
          </a:stretch>
        </p:blipFill>
        <p:spPr>
          <a:xfrm>
            <a:off x="4526964" y="1127388"/>
            <a:ext cx="7529083" cy="3422310"/>
          </a:xfrm>
          <a:prstGeom prst="rect">
            <a:avLst/>
          </a:prstGeom>
        </p:spPr>
      </p:pic>
      <p:sp>
        <p:nvSpPr>
          <p:cNvPr id="7" name="Right Brace 6">
            <a:extLst>
              <a:ext uri="{FF2B5EF4-FFF2-40B4-BE49-F238E27FC236}">
                <a16:creationId xmlns:a16="http://schemas.microsoft.com/office/drawing/2014/main" id="{028E50EF-895E-D849-9907-7D14C4612E5B}"/>
              </a:ext>
            </a:extLst>
          </p:cNvPr>
          <p:cNvSpPr/>
          <p:nvPr/>
        </p:nvSpPr>
        <p:spPr>
          <a:xfrm rot="5400000">
            <a:off x="8558897" y="3786416"/>
            <a:ext cx="412849" cy="1671754"/>
          </a:xfrm>
          <a:prstGeom prst="rightBrace">
            <a:avLst>
              <a:gd name="adj1" fmla="val 48222"/>
              <a:gd name="adj2" fmla="val 50000"/>
            </a:avLst>
          </a:prstGeom>
          <a:ln w="22225">
            <a:solidFill>
              <a:srgbClr val="FF1F1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4FB19B8-D4BA-104D-8B9A-1FE01A521E18}"/>
              </a:ext>
            </a:extLst>
          </p:cNvPr>
          <p:cNvSpPr txBox="1"/>
          <p:nvPr/>
        </p:nvSpPr>
        <p:spPr>
          <a:xfrm>
            <a:off x="8044611" y="4828718"/>
            <a:ext cx="1464055" cy="369332"/>
          </a:xfrm>
          <a:prstGeom prst="rect">
            <a:avLst/>
          </a:prstGeom>
          <a:noFill/>
        </p:spPr>
        <p:txBody>
          <a:bodyPr wrap="none" rtlCol="0">
            <a:spAutoFit/>
          </a:bodyPr>
          <a:lstStyle/>
          <a:p>
            <a:r>
              <a:rPr lang="en-US" b="1" dirty="0">
                <a:solidFill>
                  <a:srgbClr val="FF0000"/>
                </a:solidFill>
              </a:rPr>
              <a:t>Metrics Table</a:t>
            </a:r>
          </a:p>
        </p:txBody>
      </p:sp>
    </p:spTree>
    <p:extLst>
      <p:ext uri="{BB962C8B-B14F-4D97-AF65-F5344CB8AC3E}">
        <p14:creationId xmlns:p14="http://schemas.microsoft.com/office/powerpoint/2010/main" val="2918772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31</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523317" y="78967"/>
            <a:ext cx="8883714" cy="707886"/>
          </a:xfrm>
          <a:prstGeom prst="rect">
            <a:avLst/>
          </a:prstGeom>
          <a:noFill/>
        </p:spPr>
        <p:txBody>
          <a:bodyPr wrap="none" rtlCol="0">
            <a:spAutoFit/>
          </a:bodyPr>
          <a:lstStyle/>
          <a:p>
            <a:pPr algn="ctr"/>
            <a:r>
              <a:rPr lang="en-US" sz="4000" b="1" dirty="0"/>
              <a:t>ADS Mixer Simulation –Spectrum Results</a:t>
            </a:r>
          </a:p>
        </p:txBody>
      </p:sp>
      <p:sp>
        <p:nvSpPr>
          <p:cNvPr id="8" name="TextBox 7">
            <a:extLst>
              <a:ext uri="{FF2B5EF4-FFF2-40B4-BE49-F238E27FC236}">
                <a16:creationId xmlns:a16="http://schemas.microsoft.com/office/drawing/2014/main" id="{FE5CCD15-6DB4-EE87-25FF-2118680CDF74}"/>
              </a:ext>
            </a:extLst>
          </p:cNvPr>
          <p:cNvSpPr txBox="1"/>
          <p:nvPr/>
        </p:nvSpPr>
        <p:spPr>
          <a:xfrm>
            <a:off x="1329696" y="2048107"/>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10" name="TextBox 9">
            <a:extLst>
              <a:ext uri="{FF2B5EF4-FFF2-40B4-BE49-F238E27FC236}">
                <a16:creationId xmlns:a16="http://schemas.microsoft.com/office/drawing/2014/main" id="{0F75ACD1-4FD4-FA75-9260-916BF557DD99}"/>
              </a:ext>
            </a:extLst>
          </p:cNvPr>
          <p:cNvSpPr txBox="1"/>
          <p:nvPr/>
        </p:nvSpPr>
        <p:spPr>
          <a:xfrm>
            <a:off x="1974164" y="5293804"/>
            <a:ext cx="1889184" cy="646331"/>
          </a:xfrm>
          <a:prstGeom prst="rect">
            <a:avLst/>
          </a:prstGeom>
          <a:noFill/>
        </p:spPr>
        <p:txBody>
          <a:bodyPr wrap="square" rtlCol="0">
            <a:spAutoFit/>
          </a:bodyPr>
          <a:lstStyle/>
          <a:p>
            <a:pPr algn="ctr"/>
            <a:r>
              <a:rPr lang="en-US" b="1" dirty="0">
                <a:solidFill>
                  <a:srgbClr val="FF0000"/>
                </a:solidFill>
              </a:rPr>
              <a:t> Output Spectrum</a:t>
            </a:r>
            <a:br>
              <a:rPr lang="en-US" b="1" dirty="0">
                <a:solidFill>
                  <a:srgbClr val="FF0000"/>
                </a:solidFill>
              </a:rPr>
            </a:br>
            <a:endParaRPr lang="en-US" b="1" dirty="0">
              <a:solidFill>
                <a:srgbClr val="FF0000"/>
              </a:solidFill>
            </a:endParaRPr>
          </a:p>
        </p:txBody>
      </p:sp>
      <p:sp>
        <p:nvSpPr>
          <p:cNvPr id="5" name="TextBox 4">
            <a:extLst>
              <a:ext uri="{FF2B5EF4-FFF2-40B4-BE49-F238E27FC236}">
                <a16:creationId xmlns:a16="http://schemas.microsoft.com/office/drawing/2014/main" id="{3716F98C-0540-9EB3-565E-E501C2CBAAB6}"/>
              </a:ext>
            </a:extLst>
          </p:cNvPr>
          <p:cNvSpPr txBox="1"/>
          <p:nvPr/>
        </p:nvSpPr>
        <p:spPr>
          <a:xfrm>
            <a:off x="5459864" y="723147"/>
            <a:ext cx="1272271" cy="553998"/>
          </a:xfrm>
          <a:prstGeom prst="rect">
            <a:avLst/>
          </a:prstGeom>
          <a:noFill/>
        </p:spPr>
        <p:txBody>
          <a:bodyPr wrap="none" rtlCol="0">
            <a:spAutoFit/>
          </a:bodyPr>
          <a:lstStyle/>
          <a:p>
            <a:r>
              <a:rPr lang="en-US" sz="3000" b="1" dirty="0"/>
              <a:t>Report</a:t>
            </a:r>
          </a:p>
        </p:txBody>
      </p:sp>
      <p:sp>
        <p:nvSpPr>
          <p:cNvPr id="4" name="TextBox 3">
            <a:extLst>
              <a:ext uri="{FF2B5EF4-FFF2-40B4-BE49-F238E27FC236}">
                <a16:creationId xmlns:a16="http://schemas.microsoft.com/office/drawing/2014/main" id="{B7A4FECC-551A-FCCA-C8D5-008566886BFE}"/>
              </a:ext>
            </a:extLst>
          </p:cNvPr>
          <p:cNvSpPr txBox="1"/>
          <p:nvPr/>
        </p:nvSpPr>
        <p:spPr>
          <a:xfrm>
            <a:off x="6807548" y="3703893"/>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7" name="TextBox 6">
            <a:extLst>
              <a:ext uri="{FF2B5EF4-FFF2-40B4-BE49-F238E27FC236}">
                <a16:creationId xmlns:a16="http://schemas.microsoft.com/office/drawing/2014/main" id="{9B7B494B-3A8D-1D5F-1C5A-F0E097E8C26A}"/>
              </a:ext>
            </a:extLst>
          </p:cNvPr>
          <p:cNvSpPr txBox="1"/>
          <p:nvPr/>
        </p:nvSpPr>
        <p:spPr>
          <a:xfrm>
            <a:off x="7180374" y="6280336"/>
            <a:ext cx="3055761" cy="369332"/>
          </a:xfrm>
          <a:prstGeom prst="rect">
            <a:avLst/>
          </a:prstGeom>
          <a:noFill/>
        </p:spPr>
        <p:txBody>
          <a:bodyPr wrap="square" rtlCol="0">
            <a:spAutoFit/>
          </a:bodyPr>
          <a:lstStyle/>
          <a:p>
            <a:pPr algn="ctr"/>
            <a:r>
              <a:rPr lang="en-US" b="1" dirty="0">
                <a:solidFill>
                  <a:srgbClr val="FF0000"/>
                </a:solidFill>
              </a:rPr>
              <a:t> Metrics Table (see prior slide)</a:t>
            </a:r>
          </a:p>
        </p:txBody>
      </p:sp>
      <p:pic>
        <p:nvPicPr>
          <p:cNvPr id="11" name="Picture 10">
            <a:extLst>
              <a:ext uri="{FF2B5EF4-FFF2-40B4-BE49-F238E27FC236}">
                <a16:creationId xmlns:a16="http://schemas.microsoft.com/office/drawing/2014/main" id="{91BD9FFC-8C65-5205-6312-2C40580DC007}"/>
              </a:ext>
            </a:extLst>
          </p:cNvPr>
          <p:cNvPicPr>
            <a:picLocks noChangeAspect="1"/>
          </p:cNvPicPr>
          <p:nvPr/>
        </p:nvPicPr>
        <p:blipFill>
          <a:blip r:embed="rId2"/>
          <a:stretch>
            <a:fillRect/>
          </a:stretch>
        </p:blipFill>
        <p:spPr>
          <a:xfrm>
            <a:off x="276485" y="1796075"/>
            <a:ext cx="5284541" cy="2386287"/>
          </a:xfrm>
          <a:prstGeom prst="rect">
            <a:avLst/>
          </a:prstGeom>
        </p:spPr>
      </p:pic>
      <p:pic>
        <p:nvPicPr>
          <p:cNvPr id="13" name="Picture 12">
            <a:extLst>
              <a:ext uri="{FF2B5EF4-FFF2-40B4-BE49-F238E27FC236}">
                <a16:creationId xmlns:a16="http://schemas.microsoft.com/office/drawing/2014/main" id="{EDFF5DA4-F7F6-01F2-4883-E623A022A9F2}"/>
              </a:ext>
            </a:extLst>
          </p:cNvPr>
          <p:cNvPicPr>
            <a:picLocks noChangeAspect="1"/>
          </p:cNvPicPr>
          <p:nvPr/>
        </p:nvPicPr>
        <p:blipFill>
          <a:blip r:embed="rId3"/>
          <a:stretch>
            <a:fillRect/>
          </a:stretch>
        </p:blipFill>
        <p:spPr>
          <a:xfrm>
            <a:off x="6816927" y="912020"/>
            <a:ext cx="3134579" cy="5243149"/>
          </a:xfrm>
          <a:prstGeom prst="rect">
            <a:avLst/>
          </a:prstGeom>
        </p:spPr>
      </p:pic>
    </p:spTree>
    <p:extLst>
      <p:ext uri="{BB962C8B-B14F-4D97-AF65-F5344CB8AC3E}">
        <p14:creationId xmlns:p14="http://schemas.microsoft.com/office/powerpoint/2010/main" val="3415461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32</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589742" y="78967"/>
            <a:ext cx="8750857" cy="707886"/>
          </a:xfrm>
          <a:prstGeom prst="rect">
            <a:avLst/>
          </a:prstGeom>
          <a:noFill/>
        </p:spPr>
        <p:txBody>
          <a:bodyPr wrap="none" rtlCol="0">
            <a:spAutoFit/>
          </a:bodyPr>
          <a:lstStyle/>
          <a:p>
            <a:pPr algn="ctr"/>
            <a:r>
              <a:rPr lang="en-US" sz="4000" b="1" dirty="0"/>
              <a:t>ADS Design Guide {Mixers TOI and Gain}</a:t>
            </a:r>
          </a:p>
        </p:txBody>
      </p:sp>
      <p:sp>
        <p:nvSpPr>
          <p:cNvPr id="4" name="TextBox 3">
            <a:extLst>
              <a:ext uri="{FF2B5EF4-FFF2-40B4-BE49-F238E27FC236}">
                <a16:creationId xmlns:a16="http://schemas.microsoft.com/office/drawing/2014/main" id="{FD52EB7D-D279-3046-447F-7CB5C2C13563}"/>
              </a:ext>
            </a:extLst>
          </p:cNvPr>
          <p:cNvSpPr txBox="1"/>
          <p:nvPr/>
        </p:nvSpPr>
        <p:spPr>
          <a:xfrm>
            <a:off x="214570" y="1082253"/>
            <a:ext cx="3663748" cy="461665"/>
          </a:xfrm>
          <a:prstGeom prst="rect">
            <a:avLst/>
          </a:prstGeom>
          <a:noFill/>
        </p:spPr>
        <p:txBody>
          <a:bodyPr wrap="square" rtlCol="0">
            <a:spAutoFit/>
          </a:bodyPr>
          <a:lstStyle/>
          <a:p>
            <a:r>
              <a:rPr lang="en-US" sz="2400" b="1" dirty="0"/>
              <a:t>Invoking the Design Guide</a:t>
            </a:r>
          </a:p>
        </p:txBody>
      </p:sp>
      <p:sp>
        <p:nvSpPr>
          <p:cNvPr id="5" name="TextBox 4">
            <a:extLst>
              <a:ext uri="{FF2B5EF4-FFF2-40B4-BE49-F238E27FC236}">
                <a16:creationId xmlns:a16="http://schemas.microsoft.com/office/drawing/2014/main" id="{718162AC-3B50-5CAB-990D-D3FB0C4451F8}"/>
              </a:ext>
            </a:extLst>
          </p:cNvPr>
          <p:cNvSpPr txBox="1"/>
          <p:nvPr/>
        </p:nvSpPr>
        <p:spPr>
          <a:xfrm>
            <a:off x="301926" y="1656272"/>
            <a:ext cx="5510295"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Now we want to simulate the mixer third order intercept and gain using harmonic balance. We need to load a different design guide schematic.</a:t>
            </a:r>
          </a:p>
          <a:p>
            <a:pPr marL="285750" indent="-285750">
              <a:buFont typeface="Arial" panose="020B0604020202020204" pitchFamily="34" charset="0"/>
              <a:buChar char="•"/>
            </a:pPr>
            <a:r>
              <a:rPr lang="en-US" sz="2000" dirty="0"/>
              <a:t>Open a new blank schematic. </a:t>
            </a:r>
          </a:p>
          <a:p>
            <a:pPr marL="285750" indent="-285750">
              <a:buFont typeface="Arial" panose="020B0604020202020204" pitchFamily="34" charset="0"/>
              <a:buChar char="•"/>
            </a:pPr>
            <a:r>
              <a:rPr lang="en-US" sz="2000" dirty="0"/>
              <a:t>Select Single Ended Mixer </a:t>
            </a:r>
            <a:r>
              <a:rPr lang="en-US" sz="2000" b="1" dirty="0"/>
              <a:t>(Green Arrow)</a:t>
            </a:r>
            <a:r>
              <a:rPr lang="en-US" sz="2000" dirty="0"/>
              <a:t>. </a:t>
            </a:r>
          </a:p>
          <a:p>
            <a:pPr marL="285750" indent="-285750">
              <a:buFont typeface="Arial" panose="020B0604020202020204" pitchFamily="34" charset="0"/>
              <a:buChar char="•"/>
            </a:pPr>
            <a:r>
              <a:rPr lang="en-US" sz="2000" dirty="0"/>
              <a:t>Select the section highlighted by the arrow, this will open a template schematic </a:t>
            </a:r>
            <a:r>
              <a:rPr lang="en-US" sz="2000" b="1" dirty="0"/>
              <a:t>(Yellow Arrow).</a:t>
            </a:r>
            <a:r>
              <a:rPr lang="en-US" sz="2000" dirty="0"/>
              <a:t>  </a:t>
            </a:r>
          </a:p>
        </p:txBody>
      </p:sp>
      <p:pic>
        <p:nvPicPr>
          <p:cNvPr id="8" name="Picture 7">
            <a:extLst>
              <a:ext uri="{FF2B5EF4-FFF2-40B4-BE49-F238E27FC236}">
                <a16:creationId xmlns:a16="http://schemas.microsoft.com/office/drawing/2014/main" id="{B2EDA3AF-ED64-FB5E-160E-4DAB43C99B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182786"/>
            <a:ext cx="5388912" cy="4824955"/>
          </a:xfrm>
          <a:prstGeom prst="rect">
            <a:avLst/>
          </a:prstGeom>
        </p:spPr>
      </p:pic>
    </p:spTree>
    <p:extLst>
      <p:ext uri="{BB962C8B-B14F-4D97-AF65-F5344CB8AC3E}">
        <p14:creationId xmlns:p14="http://schemas.microsoft.com/office/powerpoint/2010/main" val="2040763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33</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589738" y="78967"/>
            <a:ext cx="8750858" cy="707886"/>
          </a:xfrm>
          <a:prstGeom prst="rect">
            <a:avLst/>
          </a:prstGeom>
          <a:noFill/>
        </p:spPr>
        <p:txBody>
          <a:bodyPr wrap="none" rtlCol="0">
            <a:spAutoFit/>
          </a:bodyPr>
          <a:lstStyle/>
          <a:p>
            <a:pPr algn="ctr"/>
            <a:r>
              <a:rPr lang="en-US" sz="4000" b="1" dirty="0"/>
              <a:t>ADS Design Guide {Mixers TOI and Gain}</a:t>
            </a:r>
          </a:p>
        </p:txBody>
      </p:sp>
      <p:sp>
        <p:nvSpPr>
          <p:cNvPr id="4" name="TextBox 3">
            <a:extLst>
              <a:ext uri="{FF2B5EF4-FFF2-40B4-BE49-F238E27FC236}">
                <a16:creationId xmlns:a16="http://schemas.microsoft.com/office/drawing/2014/main" id="{FD52EB7D-D279-3046-447F-7CB5C2C13563}"/>
              </a:ext>
            </a:extLst>
          </p:cNvPr>
          <p:cNvSpPr txBox="1"/>
          <p:nvPr/>
        </p:nvSpPr>
        <p:spPr>
          <a:xfrm>
            <a:off x="182029" y="821960"/>
            <a:ext cx="4862936" cy="369332"/>
          </a:xfrm>
          <a:prstGeom prst="rect">
            <a:avLst/>
          </a:prstGeom>
          <a:noFill/>
        </p:spPr>
        <p:txBody>
          <a:bodyPr wrap="square" rtlCol="0">
            <a:spAutoFit/>
          </a:bodyPr>
          <a:lstStyle/>
          <a:p>
            <a:r>
              <a:rPr lang="en-US" b="1" dirty="0"/>
              <a:t>MODIFY the Design guide schematic &amp; simulate:</a:t>
            </a:r>
          </a:p>
        </p:txBody>
      </p:sp>
      <p:sp>
        <p:nvSpPr>
          <p:cNvPr id="5" name="TextBox 4">
            <a:extLst>
              <a:ext uri="{FF2B5EF4-FFF2-40B4-BE49-F238E27FC236}">
                <a16:creationId xmlns:a16="http://schemas.microsoft.com/office/drawing/2014/main" id="{718162AC-3B50-5CAB-990D-D3FB0C4451F8}"/>
              </a:ext>
            </a:extLst>
          </p:cNvPr>
          <p:cNvSpPr txBox="1"/>
          <p:nvPr/>
        </p:nvSpPr>
        <p:spPr>
          <a:xfrm>
            <a:off x="413056" y="1160053"/>
            <a:ext cx="4778338" cy="5355312"/>
          </a:xfrm>
          <a:prstGeom prst="rect">
            <a:avLst/>
          </a:prstGeom>
          <a:noFill/>
        </p:spPr>
        <p:txBody>
          <a:bodyPr wrap="square" rtlCol="0">
            <a:spAutoFit/>
          </a:bodyPr>
          <a:lstStyle/>
          <a:p>
            <a:pPr marL="285750" indent="-285750">
              <a:buFont typeface="Arial" panose="020B0604020202020204" pitchFamily="34" charset="0"/>
              <a:buChar char="•"/>
            </a:pPr>
            <a:r>
              <a:rPr lang="en-US" dirty="0"/>
              <a:t>In the schematic attached to the design guide delete components marked with the “</a:t>
            </a:r>
            <a:r>
              <a:rPr lang="en-US" b="1" dirty="0"/>
              <a:t>X</a:t>
            </a:r>
            <a:r>
              <a:rPr lang="en-US" dirty="0"/>
              <a:t>”. </a:t>
            </a:r>
          </a:p>
          <a:p>
            <a:pPr marL="285750" indent="-285750">
              <a:buFont typeface="Arial" panose="020B0604020202020204" pitchFamily="34" charset="0"/>
              <a:buChar char="•"/>
            </a:pPr>
            <a:r>
              <a:rPr lang="en-US" dirty="0">
                <a:highlight>
                  <a:srgbClr val="FFFF00"/>
                </a:highlight>
              </a:rPr>
              <a:t>Replace the mixer in the center of the schematic with your mixer. This is the same instance that you used for the mixer NF, Gain simulation (see slides 8-9). </a:t>
            </a:r>
          </a:p>
          <a:p>
            <a:pPr marL="285750" indent="-285750">
              <a:buFont typeface="Arial" panose="020B0604020202020204" pitchFamily="34" charset="0"/>
              <a:buChar char="•"/>
            </a:pPr>
            <a:r>
              <a:rPr lang="en-US" dirty="0"/>
              <a:t>Change the RF frequency to the required value (</a:t>
            </a:r>
            <a:r>
              <a:rPr lang="en-US" b="1" dirty="0"/>
              <a:t>Green Arrow</a:t>
            </a:r>
            <a:r>
              <a:rPr lang="en-US" dirty="0"/>
              <a:t>). </a:t>
            </a:r>
          </a:p>
          <a:p>
            <a:pPr marL="285750" indent="-285750">
              <a:buFont typeface="Arial" panose="020B0604020202020204" pitchFamily="34" charset="0"/>
              <a:buChar char="•"/>
            </a:pPr>
            <a:r>
              <a:rPr lang="en-US" dirty="0"/>
              <a:t>Change the LO frequency to the required value (</a:t>
            </a:r>
            <a:r>
              <a:rPr lang="en-US" b="1" dirty="0"/>
              <a:t>Purple Arrow</a:t>
            </a:r>
            <a:r>
              <a:rPr lang="en-US" dirty="0"/>
              <a:t>). </a:t>
            </a:r>
          </a:p>
          <a:p>
            <a:pPr marL="285750" indent="-285750">
              <a:buFont typeface="Arial" panose="020B0604020202020204" pitchFamily="34" charset="0"/>
              <a:buChar char="•"/>
            </a:pPr>
            <a:r>
              <a:rPr lang="en-US" dirty="0"/>
              <a:t>Change the frequency spacing value (</a:t>
            </a:r>
            <a:r>
              <a:rPr lang="en-US" b="1" dirty="0"/>
              <a:t>Navy Blue Arrow</a:t>
            </a:r>
            <a:r>
              <a:rPr lang="en-US" dirty="0"/>
              <a:t>).  USE </a:t>
            </a:r>
            <a:r>
              <a:rPr lang="en-US" b="1" dirty="0"/>
              <a:t>200kHz</a:t>
            </a:r>
            <a:r>
              <a:rPr lang="en-US" dirty="0"/>
              <a:t> as in the schematic.</a:t>
            </a:r>
          </a:p>
          <a:p>
            <a:pPr marL="285750" indent="-285750">
              <a:buFont typeface="Arial" panose="020B0604020202020204" pitchFamily="34" charset="0"/>
              <a:buChar char="•"/>
            </a:pPr>
            <a:r>
              <a:rPr lang="en-US" dirty="0"/>
              <a:t>Change the RF power to the required value (</a:t>
            </a:r>
            <a:r>
              <a:rPr lang="en-US" b="1" dirty="0"/>
              <a:t>Yellow Arrow</a:t>
            </a:r>
            <a:r>
              <a:rPr lang="en-US" dirty="0"/>
              <a:t>). </a:t>
            </a:r>
          </a:p>
          <a:p>
            <a:pPr marL="285750" indent="-285750">
              <a:buFont typeface="Arial" panose="020B0604020202020204" pitchFamily="34" charset="0"/>
              <a:buChar char="•"/>
            </a:pPr>
            <a:r>
              <a:rPr lang="en-US" dirty="0"/>
              <a:t>Change the LO power to the required value (</a:t>
            </a:r>
            <a:r>
              <a:rPr lang="en-US" b="1" dirty="0"/>
              <a:t>Light Blue Arrow</a:t>
            </a:r>
            <a:r>
              <a:rPr lang="en-US" dirty="0"/>
              <a:t>). </a:t>
            </a:r>
          </a:p>
          <a:p>
            <a:pPr marL="285750" indent="-285750">
              <a:buFont typeface="Arial" panose="020B0604020202020204" pitchFamily="34" charset="0"/>
              <a:buChar char="•"/>
            </a:pPr>
            <a:r>
              <a:rPr lang="en-US" dirty="0"/>
              <a:t>If the impedances are not at 50 ohms change them to 50 ohms (</a:t>
            </a:r>
            <a:r>
              <a:rPr lang="en-US" b="1" dirty="0"/>
              <a:t>Red Arrow</a:t>
            </a:r>
            <a:r>
              <a:rPr lang="en-US" dirty="0"/>
              <a:t>).</a:t>
            </a:r>
          </a:p>
          <a:p>
            <a:pPr marL="285750" indent="-285750">
              <a:buFont typeface="Arial" panose="020B0604020202020204" pitchFamily="34" charset="0"/>
              <a:buChar char="•"/>
            </a:pPr>
            <a:r>
              <a:rPr lang="en-US" b="1" dirty="0"/>
              <a:t>Run the simulation. </a:t>
            </a:r>
          </a:p>
        </p:txBody>
      </p:sp>
      <p:pic>
        <p:nvPicPr>
          <p:cNvPr id="8" name="Picture 7">
            <a:extLst>
              <a:ext uri="{FF2B5EF4-FFF2-40B4-BE49-F238E27FC236}">
                <a16:creationId xmlns:a16="http://schemas.microsoft.com/office/drawing/2014/main" id="{B2EDA3AF-ED64-FB5E-160E-4DAB43C99B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91394" y="1432879"/>
            <a:ext cx="7000606" cy="3743862"/>
          </a:xfrm>
          <a:prstGeom prst="rect">
            <a:avLst/>
          </a:prstGeom>
        </p:spPr>
      </p:pic>
    </p:spTree>
    <p:extLst>
      <p:ext uri="{BB962C8B-B14F-4D97-AF65-F5344CB8AC3E}">
        <p14:creationId xmlns:p14="http://schemas.microsoft.com/office/powerpoint/2010/main" val="3495013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34</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318228" y="78967"/>
            <a:ext cx="9293891" cy="707886"/>
          </a:xfrm>
          <a:prstGeom prst="rect">
            <a:avLst/>
          </a:prstGeom>
          <a:noFill/>
        </p:spPr>
        <p:txBody>
          <a:bodyPr wrap="none" rtlCol="0">
            <a:spAutoFit/>
          </a:bodyPr>
          <a:lstStyle/>
          <a:p>
            <a:pPr algn="ctr"/>
            <a:r>
              <a:rPr lang="en-US" sz="4000" b="1" dirty="0"/>
              <a:t>ADS Mixer Simulation - TOI and Gain Setup</a:t>
            </a:r>
          </a:p>
        </p:txBody>
      </p:sp>
      <p:sp>
        <p:nvSpPr>
          <p:cNvPr id="4" name="TextBox 3">
            <a:extLst>
              <a:ext uri="{FF2B5EF4-FFF2-40B4-BE49-F238E27FC236}">
                <a16:creationId xmlns:a16="http://schemas.microsoft.com/office/drawing/2014/main" id="{FD52EB7D-D279-3046-447F-7CB5C2C13563}"/>
              </a:ext>
            </a:extLst>
          </p:cNvPr>
          <p:cNvSpPr txBox="1"/>
          <p:nvPr/>
        </p:nvSpPr>
        <p:spPr>
          <a:xfrm>
            <a:off x="267655" y="1116574"/>
            <a:ext cx="2760453" cy="400110"/>
          </a:xfrm>
          <a:prstGeom prst="rect">
            <a:avLst/>
          </a:prstGeom>
          <a:noFill/>
        </p:spPr>
        <p:txBody>
          <a:bodyPr wrap="square" rtlCol="0">
            <a:spAutoFit/>
          </a:bodyPr>
          <a:lstStyle/>
          <a:p>
            <a:r>
              <a:rPr lang="en-US" sz="2000" b="1" dirty="0"/>
              <a:t>Results Window in </a:t>
            </a:r>
            <a:r>
              <a:rPr lang="en-US" sz="2000" b="1" dirty="0" err="1"/>
              <a:t>dds</a:t>
            </a:r>
            <a:r>
              <a:rPr lang="en-US" sz="2000" b="1" dirty="0"/>
              <a:t>:</a:t>
            </a:r>
          </a:p>
        </p:txBody>
      </p:sp>
      <p:sp>
        <p:nvSpPr>
          <p:cNvPr id="5" name="TextBox 4">
            <a:extLst>
              <a:ext uri="{FF2B5EF4-FFF2-40B4-BE49-F238E27FC236}">
                <a16:creationId xmlns:a16="http://schemas.microsoft.com/office/drawing/2014/main" id="{718162AC-3B50-5CAB-990D-D3FB0C4451F8}"/>
              </a:ext>
            </a:extLst>
          </p:cNvPr>
          <p:cNvSpPr txBox="1"/>
          <p:nvPr/>
        </p:nvSpPr>
        <p:spPr>
          <a:xfrm>
            <a:off x="319179" y="1573245"/>
            <a:ext cx="475188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Results window will look something like this shown to the right:</a:t>
            </a:r>
          </a:p>
          <a:p>
            <a:pPr marL="285750" indent="-285750">
              <a:buFont typeface="Arial" panose="020B0604020202020204" pitchFamily="34" charset="0"/>
              <a:buChar char="•"/>
            </a:pPr>
            <a:r>
              <a:rPr lang="en-US" sz="2000" dirty="0"/>
              <a:t>The </a:t>
            </a:r>
            <a:r>
              <a:rPr lang="en-US" sz="2000" b="1" dirty="0"/>
              <a:t>Green Arrow</a:t>
            </a:r>
            <a:r>
              <a:rPr lang="en-US" sz="2000" dirty="0"/>
              <a:t> is LO Frequency of the device.</a:t>
            </a:r>
          </a:p>
          <a:p>
            <a:pPr marL="285750" indent="-285750">
              <a:buFont typeface="Arial" panose="020B0604020202020204" pitchFamily="34" charset="0"/>
              <a:buChar char="•"/>
            </a:pPr>
            <a:r>
              <a:rPr lang="en-US" sz="2000" dirty="0"/>
              <a:t>The </a:t>
            </a:r>
            <a:r>
              <a:rPr lang="en-US" sz="2000" b="1" dirty="0"/>
              <a:t>Red Arrow</a:t>
            </a:r>
            <a:r>
              <a:rPr lang="en-US" sz="2000" dirty="0"/>
              <a:t> is the conversion gain of the device.</a:t>
            </a:r>
          </a:p>
          <a:p>
            <a:pPr marL="285750" indent="-285750">
              <a:buFont typeface="Arial" panose="020B0604020202020204" pitchFamily="34" charset="0"/>
              <a:buChar char="•"/>
            </a:pPr>
            <a:r>
              <a:rPr lang="en-US" sz="2000" dirty="0"/>
              <a:t>The </a:t>
            </a:r>
            <a:r>
              <a:rPr lang="en-US" sz="2000" b="1" dirty="0"/>
              <a:t>Blue Arrow </a:t>
            </a:r>
            <a:r>
              <a:rPr lang="en-US" sz="2000" dirty="0"/>
              <a:t>is the output power of both fundamentals indicated by </a:t>
            </a:r>
            <a:r>
              <a:rPr lang="en-US" sz="2000" b="1" dirty="0"/>
              <a:t>Yellow Arrow</a:t>
            </a:r>
            <a:r>
              <a:rPr lang="en-US" sz="2000" dirty="0"/>
              <a:t>.</a:t>
            </a:r>
          </a:p>
          <a:p>
            <a:pPr marL="285750" indent="-285750">
              <a:buFont typeface="Arial" panose="020B0604020202020204" pitchFamily="34" charset="0"/>
              <a:buChar char="•"/>
            </a:pPr>
            <a:r>
              <a:rPr lang="en-US" sz="2000" dirty="0"/>
              <a:t>Check the output spectrum indicated by the </a:t>
            </a:r>
            <a:r>
              <a:rPr lang="en-US" sz="2000" b="1" dirty="0"/>
              <a:t>Purple Arrow</a:t>
            </a:r>
            <a:r>
              <a:rPr lang="en-US" sz="2000" dirty="0"/>
              <a:t>.</a:t>
            </a:r>
          </a:p>
          <a:p>
            <a:pPr marL="285750" indent="-285750">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D0B720E0-424D-04B8-C158-4C9063EF9909}"/>
              </a:ext>
            </a:extLst>
          </p:cNvPr>
          <p:cNvPicPr>
            <a:picLocks noChangeAspect="1"/>
          </p:cNvPicPr>
          <p:nvPr/>
        </p:nvPicPr>
        <p:blipFill rotWithShape="1">
          <a:blip r:embed="rId2">
            <a:extLst>
              <a:ext uri="{28A0092B-C50C-407E-A947-70E740481C1C}">
                <a14:useLocalDpi xmlns:a14="http://schemas.microsoft.com/office/drawing/2010/main" val="0"/>
              </a:ext>
            </a:extLst>
          </a:blip>
          <a:srcRect l="3755" t="8378" b="1283"/>
          <a:stretch/>
        </p:blipFill>
        <p:spPr>
          <a:xfrm>
            <a:off x="5071064" y="1733909"/>
            <a:ext cx="6900154" cy="3295291"/>
          </a:xfrm>
          <a:prstGeom prst="rect">
            <a:avLst/>
          </a:prstGeom>
        </p:spPr>
      </p:pic>
      <p:sp>
        <p:nvSpPr>
          <p:cNvPr id="8" name="Right Brace 7">
            <a:extLst>
              <a:ext uri="{FF2B5EF4-FFF2-40B4-BE49-F238E27FC236}">
                <a16:creationId xmlns:a16="http://schemas.microsoft.com/office/drawing/2014/main" id="{EBCD2EA8-B149-B140-8BAB-14CB8C451E71}"/>
              </a:ext>
            </a:extLst>
          </p:cNvPr>
          <p:cNvSpPr/>
          <p:nvPr/>
        </p:nvSpPr>
        <p:spPr>
          <a:xfrm rot="5400000">
            <a:off x="10774760" y="4343989"/>
            <a:ext cx="412849" cy="1783272"/>
          </a:xfrm>
          <a:prstGeom prst="rightBrace">
            <a:avLst>
              <a:gd name="adj1" fmla="val 48222"/>
              <a:gd name="adj2" fmla="val 50000"/>
            </a:avLst>
          </a:prstGeom>
          <a:ln w="22225">
            <a:solidFill>
              <a:srgbClr val="FF1F1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6DA497C-6625-6B4C-A657-3624863C08F4}"/>
              </a:ext>
            </a:extLst>
          </p:cNvPr>
          <p:cNvSpPr txBox="1"/>
          <p:nvPr/>
        </p:nvSpPr>
        <p:spPr>
          <a:xfrm>
            <a:off x="9936977" y="5437842"/>
            <a:ext cx="2051011" cy="369332"/>
          </a:xfrm>
          <a:prstGeom prst="rect">
            <a:avLst/>
          </a:prstGeom>
          <a:noFill/>
        </p:spPr>
        <p:txBody>
          <a:bodyPr wrap="none" rtlCol="0">
            <a:spAutoFit/>
          </a:bodyPr>
          <a:lstStyle/>
          <a:p>
            <a:r>
              <a:rPr lang="en-US" b="1" dirty="0" err="1">
                <a:solidFill>
                  <a:srgbClr val="FF0000"/>
                </a:solidFill>
              </a:rPr>
              <a:t>Upconversion</a:t>
            </a:r>
            <a:r>
              <a:rPr lang="en-US" b="1" dirty="0">
                <a:solidFill>
                  <a:srgbClr val="FF0000"/>
                </a:solidFill>
              </a:rPr>
              <a:t> Table</a:t>
            </a:r>
          </a:p>
        </p:txBody>
      </p:sp>
    </p:spTree>
    <p:extLst>
      <p:ext uri="{BB962C8B-B14F-4D97-AF65-F5344CB8AC3E}">
        <p14:creationId xmlns:p14="http://schemas.microsoft.com/office/powerpoint/2010/main" val="484893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35</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224037" y="78967"/>
            <a:ext cx="9482276" cy="707886"/>
          </a:xfrm>
          <a:prstGeom prst="rect">
            <a:avLst/>
          </a:prstGeom>
          <a:noFill/>
        </p:spPr>
        <p:txBody>
          <a:bodyPr wrap="none" rtlCol="0">
            <a:spAutoFit/>
          </a:bodyPr>
          <a:lstStyle/>
          <a:p>
            <a:pPr algn="ctr"/>
            <a:r>
              <a:rPr lang="en-US" sz="4000" b="1" dirty="0"/>
              <a:t>ADS Mixer Simulation -TOI and Gain Results</a:t>
            </a:r>
          </a:p>
        </p:txBody>
      </p:sp>
      <p:sp>
        <p:nvSpPr>
          <p:cNvPr id="4" name="TextBox 3">
            <a:extLst>
              <a:ext uri="{FF2B5EF4-FFF2-40B4-BE49-F238E27FC236}">
                <a16:creationId xmlns:a16="http://schemas.microsoft.com/office/drawing/2014/main" id="{FD52EB7D-D279-3046-447F-7CB5C2C13563}"/>
              </a:ext>
            </a:extLst>
          </p:cNvPr>
          <p:cNvSpPr txBox="1"/>
          <p:nvPr/>
        </p:nvSpPr>
        <p:spPr>
          <a:xfrm>
            <a:off x="4287330" y="1848574"/>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7" name="TextBox 6">
            <a:extLst>
              <a:ext uri="{FF2B5EF4-FFF2-40B4-BE49-F238E27FC236}">
                <a16:creationId xmlns:a16="http://schemas.microsoft.com/office/drawing/2014/main" id="{EEF8FD75-97B4-ED3C-DC53-CDC2C14DC97B}"/>
              </a:ext>
            </a:extLst>
          </p:cNvPr>
          <p:cNvSpPr txBox="1"/>
          <p:nvPr/>
        </p:nvSpPr>
        <p:spPr>
          <a:xfrm>
            <a:off x="3863373" y="4405002"/>
            <a:ext cx="3779632" cy="646331"/>
          </a:xfrm>
          <a:prstGeom prst="rect">
            <a:avLst/>
          </a:prstGeom>
          <a:noFill/>
        </p:spPr>
        <p:txBody>
          <a:bodyPr wrap="square" rtlCol="0">
            <a:spAutoFit/>
          </a:bodyPr>
          <a:lstStyle/>
          <a:p>
            <a:pPr algn="ctr"/>
            <a:r>
              <a:rPr lang="en-US" b="1" dirty="0">
                <a:solidFill>
                  <a:srgbClr val="FF0000"/>
                </a:solidFill>
              </a:rPr>
              <a:t>Up conversion Output Spectrum</a:t>
            </a:r>
            <a:br>
              <a:rPr lang="en-US" b="1" dirty="0">
                <a:solidFill>
                  <a:srgbClr val="FF0000"/>
                </a:solidFill>
              </a:rPr>
            </a:br>
            <a:endParaRPr lang="en-US" b="1" dirty="0">
              <a:solidFill>
                <a:srgbClr val="FF0000"/>
              </a:solidFill>
            </a:endParaRPr>
          </a:p>
        </p:txBody>
      </p:sp>
      <p:sp>
        <p:nvSpPr>
          <p:cNvPr id="5" name="TextBox 4">
            <a:extLst>
              <a:ext uri="{FF2B5EF4-FFF2-40B4-BE49-F238E27FC236}">
                <a16:creationId xmlns:a16="http://schemas.microsoft.com/office/drawing/2014/main" id="{47C3DE03-5999-7F08-A547-9A04378C7905}"/>
              </a:ext>
            </a:extLst>
          </p:cNvPr>
          <p:cNvSpPr txBox="1"/>
          <p:nvPr/>
        </p:nvSpPr>
        <p:spPr>
          <a:xfrm>
            <a:off x="5459864" y="786853"/>
            <a:ext cx="1272271" cy="553998"/>
          </a:xfrm>
          <a:prstGeom prst="rect">
            <a:avLst/>
          </a:prstGeom>
          <a:noFill/>
        </p:spPr>
        <p:txBody>
          <a:bodyPr wrap="none" rtlCol="0">
            <a:spAutoFit/>
          </a:bodyPr>
          <a:lstStyle/>
          <a:p>
            <a:r>
              <a:rPr lang="en-US" sz="3000" b="1" dirty="0"/>
              <a:t>Report</a:t>
            </a:r>
          </a:p>
        </p:txBody>
      </p:sp>
      <p:pic>
        <p:nvPicPr>
          <p:cNvPr id="9" name="Picture 8">
            <a:extLst>
              <a:ext uri="{FF2B5EF4-FFF2-40B4-BE49-F238E27FC236}">
                <a16:creationId xmlns:a16="http://schemas.microsoft.com/office/drawing/2014/main" id="{F3B46E2D-F742-F02A-5A53-7F06C38D67F8}"/>
              </a:ext>
            </a:extLst>
          </p:cNvPr>
          <p:cNvPicPr>
            <a:picLocks noChangeAspect="1"/>
          </p:cNvPicPr>
          <p:nvPr/>
        </p:nvPicPr>
        <p:blipFill>
          <a:blip r:embed="rId2"/>
          <a:stretch>
            <a:fillRect/>
          </a:stretch>
        </p:blipFill>
        <p:spPr>
          <a:xfrm>
            <a:off x="3128547" y="1557359"/>
            <a:ext cx="5934903" cy="2476846"/>
          </a:xfrm>
          <a:prstGeom prst="rect">
            <a:avLst/>
          </a:prstGeom>
        </p:spPr>
      </p:pic>
    </p:spTree>
    <p:extLst>
      <p:ext uri="{BB962C8B-B14F-4D97-AF65-F5344CB8AC3E}">
        <p14:creationId xmlns:p14="http://schemas.microsoft.com/office/powerpoint/2010/main" val="3815963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36</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224039" y="78967"/>
            <a:ext cx="9482276" cy="707886"/>
          </a:xfrm>
          <a:prstGeom prst="rect">
            <a:avLst/>
          </a:prstGeom>
          <a:noFill/>
        </p:spPr>
        <p:txBody>
          <a:bodyPr wrap="none" rtlCol="0">
            <a:spAutoFit/>
          </a:bodyPr>
          <a:lstStyle/>
          <a:p>
            <a:pPr algn="ctr"/>
            <a:r>
              <a:rPr lang="en-US" sz="4000" b="1" dirty="0"/>
              <a:t>ADS Mixer Simulation -TOI and Gain Results</a:t>
            </a:r>
          </a:p>
        </p:txBody>
      </p:sp>
      <p:sp>
        <p:nvSpPr>
          <p:cNvPr id="8" name="TextBox 7">
            <a:extLst>
              <a:ext uri="{FF2B5EF4-FFF2-40B4-BE49-F238E27FC236}">
                <a16:creationId xmlns:a16="http://schemas.microsoft.com/office/drawing/2014/main" id="{FE5CCD15-6DB4-EE87-25FF-2118680CDF74}"/>
              </a:ext>
            </a:extLst>
          </p:cNvPr>
          <p:cNvSpPr txBox="1"/>
          <p:nvPr/>
        </p:nvSpPr>
        <p:spPr>
          <a:xfrm>
            <a:off x="4242726" y="2417439"/>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10" name="TextBox 9">
            <a:extLst>
              <a:ext uri="{FF2B5EF4-FFF2-40B4-BE49-F238E27FC236}">
                <a16:creationId xmlns:a16="http://schemas.microsoft.com/office/drawing/2014/main" id="{0F75ACD1-4FD4-FA75-9260-916BF557DD99}"/>
              </a:ext>
            </a:extLst>
          </p:cNvPr>
          <p:cNvSpPr txBox="1"/>
          <p:nvPr/>
        </p:nvSpPr>
        <p:spPr>
          <a:xfrm>
            <a:off x="3581400" y="5352591"/>
            <a:ext cx="4114799" cy="923330"/>
          </a:xfrm>
          <a:prstGeom prst="rect">
            <a:avLst/>
          </a:prstGeom>
          <a:noFill/>
        </p:spPr>
        <p:txBody>
          <a:bodyPr wrap="square" rtlCol="0">
            <a:spAutoFit/>
          </a:bodyPr>
          <a:lstStyle/>
          <a:p>
            <a:pPr algn="ctr"/>
            <a:r>
              <a:rPr lang="en-US" b="1" dirty="0">
                <a:solidFill>
                  <a:srgbClr val="FF0000"/>
                </a:solidFill>
              </a:rPr>
              <a:t>Up conversion Output Table</a:t>
            </a:r>
          </a:p>
          <a:p>
            <a:pPr algn="ctr"/>
            <a:endParaRPr lang="en-US" b="1" dirty="0">
              <a:solidFill>
                <a:srgbClr val="FF0000"/>
              </a:solidFill>
            </a:endParaRPr>
          </a:p>
          <a:p>
            <a:pPr algn="ctr"/>
            <a:r>
              <a:rPr lang="en-US" b="1" dirty="0">
                <a:solidFill>
                  <a:srgbClr val="FF0000"/>
                </a:solidFill>
              </a:rPr>
              <a:t>This table is marked on Slide 18.</a:t>
            </a:r>
          </a:p>
        </p:txBody>
      </p:sp>
      <p:sp>
        <p:nvSpPr>
          <p:cNvPr id="5" name="TextBox 4">
            <a:extLst>
              <a:ext uri="{FF2B5EF4-FFF2-40B4-BE49-F238E27FC236}">
                <a16:creationId xmlns:a16="http://schemas.microsoft.com/office/drawing/2014/main" id="{47C3DE03-5999-7F08-A547-9A04378C7905}"/>
              </a:ext>
            </a:extLst>
          </p:cNvPr>
          <p:cNvSpPr txBox="1"/>
          <p:nvPr/>
        </p:nvSpPr>
        <p:spPr>
          <a:xfrm>
            <a:off x="5459864" y="786853"/>
            <a:ext cx="1272271" cy="553998"/>
          </a:xfrm>
          <a:prstGeom prst="rect">
            <a:avLst/>
          </a:prstGeom>
          <a:noFill/>
        </p:spPr>
        <p:txBody>
          <a:bodyPr wrap="none" rtlCol="0">
            <a:spAutoFit/>
          </a:bodyPr>
          <a:lstStyle/>
          <a:p>
            <a:r>
              <a:rPr lang="en-US" sz="3000" b="1" dirty="0"/>
              <a:t>Report</a:t>
            </a:r>
          </a:p>
        </p:txBody>
      </p:sp>
      <p:pic>
        <p:nvPicPr>
          <p:cNvPr id="7" name="Picture 6">
            <a:extLst>
              <a:ext uri="{FF2B5EF4-FFF2-40B4-BE49-F238E27FC236}">
                <a16:creationId xmlns:a16="http://schemas.microsoft.com/office/drawing/2014/main" id="{A2227FD8-CDE2-39AC-7A19-0B9570CF940D}"/>
              </a:ext>
            </a:extLst>
          </p:cNvPr>
          <p:cNvPicPr>
            <a:picLocks noChangeAspect="1"/>
          </p:cNvPicPr>
          <p:nvPr/>
        </p:nvPicPr>
        <p:blipFill>
          <a:blip r:embed="rId2"/>
          <a:stretch>
            <a:fillRect/>
          </a:stretch>
        </p:blipFill>
        <p:spPr>
          <a:xfrm>
            <a:off x="3816989" y="1494739"/>
            <a:ext cx="4296375" cy="3820058"/>
          </a:xfrm>
          <a:prstGeom prst="rect">
            <a:avLst/>
          </a:prstGeom>
        </p:spPr>
      </p:pic>
    </p:spTree>
    <p:extLst>
      <p:ext uri="{BB962C8B-B14F-4D97-AF65-F5344CB8AC3E}">
        <p14:creationId xmlns:p14="http://schemas.microsoft.com/office/powerpoint/2010/main" val="1388034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37</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884517" y="78967"/>
            <a:ext cx="10161308" cy="707886"/>
          </a:xfrm>
          <a:prstGeom prst="rect">
            <a:avLst/>
          </a:prstGeom>
          <a:noFill/>
        </p:spPr>
        <p:txBody>
          <a:bodyPr wrap="none" rtlCol="0">
            <a:spAutoFit/>
          </a:bodyPr>
          <a:lstStyle/>
          <a:p>
            <a:pPr algn="ctr"/>
            <a:r>
              <a:rPr lang="en-US" sz="4000" b="1" dirty="0"/>
              <a:t>ADS Design Guide {Mixers-Compression Point}</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1190445"/>
            <a:ext cx="2760453" cy="369332"/>
          </a:xfrm>
          <a:prstGeom prst="rect">
            <a:avLst/>
          </a:prstGeom>
          <a:noFill/>
        </p:spPr>
        <p:txBody>
          <a:bodyPr wrap="square" rtlCol="0">
            <a:spAutoFit/>
          </a:bodyPr>
          <a:lstStyle/>
          <a:p>
            <a:r>
              <a:rPr lang="en-US" b="1" dirty="0"/>
              <a:t>Invoking the Design Guide</a:t>
            </a:r>
          </a:p>
        </p:txBody>
      </p:sp>
      <p:sp>
        <p:nvSpPr>
          <p:cNvPr id="5" name="TextBox 4">
            <a:extLst>
              <a:ext uri="{FF2B5EF4-FFF2-40B4-BE49-F238E27FC236}">
                <a16:creationId xmlns:a16="http://schemas.microsoft.com/office/drawing/2014/main" id="{718162AC-3B50-5CAB-990D-D3FB0C4451F8}"/>
              </a:ext>
            </a:extLst>
          </p:cNvPr>
          <p:cNvSpPr txBox="1"/>
          <p:nvPr/>
        </p:nvSpPr>
        <p:spPr>
          <a:xfrm>
            <a:off x="301926" y="1656272"/>
            <a:ext cx="428194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Select Single Ended Mixer </a:t>
            </a:r>
            <a:r>
              <a:rPr lang="en-US" b="1" dirty="0"/>
              <a:t>(Purple Arrow)</a:t>
            </a:r>
            <a:r>
              <a:rPr lang="en-US" dirty="0"/>
              <a:t>. </a:t>
            </a:r>
          </a:p>
          <a:p>
            <a:pPr marL="285750" indent="-285750">
              <a:buFont typeface="Arial" panose="020B0604020202020204" pitchFamily="34" charset="0"/>
              <a:buChar char="•"/>
            </a:pPr>
            <a:r>
              <a:rPr lang="en-US" dirty="0"/>
              <a:t>Select the section highlighted by the arrow, this will open a template schematic </a:t>
            </a:r>
            <a:r>
              <a:rPr lang="en-US" b="1" dirty="0"/>
              <a:t>(Green Arrow).</a:t>
            </a:r>
            <a:r>
              <a:rPr lang="en-US" dirty="0"/>
              <a:t>  </a:t>
            </a:r>
          </a:p>
        </p:txBody>
      </p:sp>
      <p:pic>
        <p:nvPicPr>
          <p:cNvPr id="8" name="Picture 7">
            <a:extLst>
              <a:ext uri="{FF2B5EF4-FFF2-40B4-BE49-F238E27FC236}">
                <a16:creationId xmlns:a16="http://schemas.microsoft.com/office/drawing/2014/main" id="{B2EDA3AF-ED64-FB5E-160E-4DAB43C99B42}"/>
              </a:ext>
            </a:extLst>
          </p:cNvPr>
          <p:cNvPicPr>
            <a:picLocks noChangeAspect="1"/>
          </p:cNvPicPr>
          <p:nvPr/>
        </p:nvPicPr>
        <p:blipFill rotWithShape="1">
          <a:blip r:embed="rId2">
            <a:extLst>
              <a:ext uri="{28A0092B-C50C-407E-A947-70E740481C1C}">
                <a14:useLocalDpi xmlns:a14="http://schemas.microsoft.com/office/drawing/2010/main" val="0"/>
              </a:ext>
            </a:extLst>
          </a:blip>
          <a:srcRect l="4420" t="1905" r="5825"/>
          <a:stretch/>
        </p:blipFill>
        <p:spPr>
          <a:xfrm>
            <a:off x="8255479" y="1190445"/>
            <a:ext cx="2665562" cy="4125935"/>
          </a:xfrm>
          <a:prstGeom prst="rect">
            <a:avLst/>
          </a:prstGeom>
        </p:spPr>
      </p:pic>
      <p:sp>
        <p:nvSpPr>
          <p:cNvPr id="7" name="Arrow: Right 6">
            <a:extLst>
              <a:ext uri="{FF2B5EF4-FFF2-40B4-BE49-F238E27FC236}">
                <a16:creationId xmlns:a16="http://schemas.microsoft.com/office/drawing/2014/main" id="{EB839DAB-BEA9-F8AB-BB29-BCC771490AB2}"/>
              </a:ext>
            </a:extLst>
          </p:cNvPr>
          <p:cNvSpPr/>
          <p:nvPr/>
        </p:nvSpPr>
        <p:spPr>
          <a:xfrm>
            <a:off x="7972245" y="2187902"/>
            <a:ext cx="362310" cy="207034"/>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DAAA5CF7-3020-12DA-531F-499CCE0880F2}"/>
              </a:ext>
            </a:extLst>
          </p:cNvPr>
          <p:cNvSpPr/>
          <p:nvPr/>
        </p:nvSpPr>
        <p:spPr>
          <a:xfrm>
            <a:off x="8239663" y="2431131"/>
            <a:ext cx="362310" cy="207034"/>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0704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38</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942221" y="78967"/>
            <a:ext cx="10045892" cy="707886"/>
          </a:xfrm>
          <a:prstGeom prst="rect">
            <a:avLst/>
          </a:prstGeom>
          <a:noFill/>
        </p:spPr>
        <p:txBody>
          <a:bodyPr wrap="none" rtlCol="0">
            <a:spAutoFit/>
          </a:bodyPr>
          <a:lstStyle/>
          <a:p>
            <a:pPr algn="ctr"/>
            <a:r>
              <a:rPr lang="en-US" sz="4000" b="1" dirty="0"/>
              <a:t>ADS Design Guide {Mixers-Compression Point}</a:t>
            </a:r>
          </a:p>
        </p:txBody>
      </p:sp>
      <p:sp>
        <p:nvSpPr>
          <p:cNvPr id="4" name="TextBox 3">
            <a:extLst>
              <a:ext uri="{FF2B5EF4-FFF2-40B4-BE49-F238E27FC236}">
                <a16:creationId xmlns:a16="http://schemas.microsoft.com/office/drawing/2014/main" id="{FD52EB7D-D279-3046-447F-7CB5C2C13563}"/>
              </a:ext>
            </a:extLst>
          </p:cNvPr>
          <p:cNvSpPr txBox="1"/>
          <p:nvPr/>
        </p:nvSpPr>
        <p:spPr>
          <a:xfrm>
            <a:off x="150498" y="790721"/>
            <a:ext cx="2760453" cy="369332"/>
          </a:xfrm>
          <a:prstGeom prst="rect">
            <a:avLst/>
          </a:prstGeom>
          <a:noFill/>
        </p:spPr>
        <p:txBody>
          <a:bodyPr wrap="square" rtlCol="0">
            <a:spAutoFit/>
          </a:bodyPr>
          <a:lstStyle/>
          <a:p>
            <a:r>
              <a:rPr lang="en-US" b="1" dirty="0"/>
              <a:t>Design guide schematic</a:t>
            </a:r>
          </a:p>
        </p:txBody>
      </p:sp>
      <p:sp>
        <p:nvSpPr>
          <p:cNvPr id="5" name="TextBox 4">
            <a:extLst>
              <a:ext uri="{FF2B5EF4-FFF2-40B4-BE49-F238E27FC236}">
                <a16:creationId xmlns:a16="http://schemas.microsoft.com/office/drawing/2014/main" id="{718162AC-3B50-5CAB-990D-D3FB0C4451F8}"/>
              </a:ext>
            </a:extLst>
          </p:cNvPr>
          <p:cNvSpPr txBox="1"/>
          <p:nvPr/>
        </p:nvSpPr>
        <p:spPr>
          <a:xfrm>
            <a:off x="319179" y="1049432"/>
            <a:ext cx="4281949"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 the schematic attached to the design guide delete components marked with the “</a:t>
            </a:r>
            <a:r>
              <a:rPr lang="en-US" b="1" dirty="0"/>
              <a:t>X</a:t>
            </a:r>
            <a:r>
              <a:rPr lang="en-US" dirty="0"/>
              <a:t>”. </a:t>
            </a:r>
          </a:p>
          <a:p>
            <a:pPr marL="285750" indent="-285750">
              <a:buFont typeface="Arial" panose="020B0604020202020204" pitchFamily="34" charset="0"/>
              <a:buChar char="•"/>
            </a:pPr>
            <a:r>
              <a:rPr lang="en-US" dirty="0"/>
              <a:t>Replace the mixer in the center of the schematic with your mixer. </a:t>
            </a:r>
          </a:p>
          <a:p>
            <a:pPr marL="285750" indent="-285750">
              <a:buFont typeface="Arial" panose="020B0604020202020204" pitchFamily="34" charset="0"/>
              <a:buChar char="•"/>
            </a:pPr>
            <a:r>
              <a:rPr lang="en-US" dirty="0"/>
              <a:t>Change the RF, LO frequencies and impedances to the required value (</a:t>
            </a:r>
            <a:r>
              <a:rPr lang="en-US" b="1" dirty="0"/>
              <a:t>Purple Arrow</a:t>
            </a:r>
            <a:r>
              <a:rPr lang="en-US" dirty="0"/>
              <a:t>). </a:t>
            </a:r>
          </a:p>
          <a:p>
            <a:pPr marL="285750" indent="-285750">
              <a:buFont typeface="Arial" panose="020B0604020202020204" pitchFamily="34" charset="0"/>
              <a:buChar char="•"/>
            </a:pPr>
            <a:r>
              <a:rPr lang="en-US" dirty="0"/>
              <a:t>Change the LO power to the required value (</a:t>
            </a:r>
            <a:r>
              <a:rPr lang="en-US" b="1" dirty="0"/>
              <a:t>Light Blue Arrow</a:t>
            </a:r>
            <a:r>
              <a:rPr lang="en-US" dirty="0"/>
              <a:t>). </a:t>
            </a:r>
          </a:p>
          <a:p>
            <a:pPr marL="285750" indent="-285750">
              <a:buFont typeface="Arial" panose="020B0604020202020204" pitchFamily="34" charset="0"/>
              <a:buChar char="•"/>
            </a:pPr>
            <a:r>
              <a:rPr lang="en-US" dirty="0"/>
              <a:t>Alter the power sweep plans as so (</a:t>
            </a:r>
            <a:r>
              <a:rPr lang="en-US" b="1" dirty="0"/>
              <a:t>Red Arrow</a:t>
            </a:r>
            <a:r>
              <a:rPr lang="en-US" dirty="0"/>
              <a:t>).</a:t>
            </a:r>
          </a:p>
          <a:p>
            <a:pPr marL="285750" indent="-285750">
              <a:buFont typeface="Arial" panose="020B0604020202020204" pitchFamily="34" charset="0"/>
              <a:buChar char="•"/>
            </a:pPr>
            <a:r>
              <a:rPr lang="en-US" dirty="0"/>
              <a:t>Run the simulation after.   </a:t>
            </a:r>
          </a:p>
        </p:txBody>
      </p:sp>
      <p:pic>
        <p:nvPicPr>
          <p:cNvPr id="9" name="Picture 8">
            <a:extLst>
              <a:ext uri="{FF2B5EF4-FFF2-40B4-BE49-F238E27FC236}">
                <a16:creationId xmlns:a16="http://schemas.microsoft.com/office/drawing/2014/main" id="{00C94B66-DAF9-8725-D498-1139D2B85A10}"/>
              </a:ext>
            </a:extLst>
          </p:cNvPr>
          <p:cNvPicPr>
            <a:picLocks noChangeAspect="1"/>
          </p:cNvPicPr>
          <p:nvPr/>
        </p:nvPicPr>
        <p:blipFill>
          <a:blip r:embed="rId2"/>
          <a:stretch>
            <a:fillRect/>
          </a:stretch>
        </p:blipFill>
        <p:spPr>
          <a:xfrm>
            <a:off x="4365109" y="3997856"/>
            <a:ext cx="2396204" cy="2220240"/>
          </a:xfrm>
          <a:prstGeom prst="rect">
            <a:avLst/>
          </a:prstGeom>
        </p:spPr>
      </p:pic>
      <p:pic>
        <p:nvPicPr>
          <p:cNvPr id="13" name="Picture 12">
            <a:extLst>
              <a:ext uri="{FF2B5EF4-FFF2-40B4-BE49-F238E27FC236}">
                <a16:creationId xmlns:a16="http://schemas.microsoft.com/office/drawing/2014/main" id="{80F8DC11-89FE-4B74-FA81-D4C95D364461}"/>
              </a:ext>
            </a:extLst>
          </p:cNvPr>
          <p:cNvPicPr>
            <a:picLocks noChangeAspect="1"/>
          </p:cNvPicPr>
          <p:nvPr/>
        </p:nvPicPr>
        <p:blipFill>
          <a:blip r:embed="rId3"/>
          <a:stretch>
            <a:fillRect/>
          </a:stretch>
        </p:blipFill>
        <p:spPr>
          <a:xfrm>
            <a:off x="6619516" y="847112"/>
            <a:ext cx="5572484" cy="3086533"/>
          </a:xfrm>
          <a:prstGeom prst="rect">
            <a:avLst/>
          </a:prstGeom>
        </p:spPr>
      </p:pic>
      <p:sp>
        <p:nvSpPr>
          <p:cNvPr id="14" name="Arrow: Right 13">
            <a:extLst>
              <a:ext uri="{FF2B5EF4-FFF2-40B4-BE49-F238E27FC236}">
                <a16:creationId xmlns:a16="http://schemas.microsoft.com/office/drawing/2014/main" id="{BB999F5E-70DD-ACC2-B3B4-D1A6A881C253}"/>
              </a:ext>
            </a:extLst>
          </p:cNvPr>
          <p:cNvSpPr/>
          <p:nvPr/>
        </p:nvSpPr>
        <p:spPr>
          <a:xfrm rot="17534873">
            <a:off x="8382001" y="2562304"/>
            <a:ext cx="295034" cy="161846"/>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Right 14">
            <a:extLst>
              <a:ext uri="{FF2B5EF4-FFF2-40B4-BE49-F238E27FC236}">
                <a16:creationId xmlns:a16="http://schemas.microsoft.com/office/drawing/2014/main" id="{13E7A346-8043-8F45-ED7C-2D9D136D338F}"/>
              </a:ext>
            </a:extLst>
          </p:cNvPr>
          <p:cNvSpPr/>
          <p:nvPr/>
        </p:nvSpPr>
        <p:spPr>
          <a:xfrm rot="7273163">
            <a:off x="6759462" y="4081081"/>
            <a:ext cx="295034" cy="16184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ultiplication Sign 15">
            <a:extLst>
              <a:ext uri="{FF2B5EF4-FFF2-40B4-BE49-F238E27FC236}">
                <a16:creationId xmlns:a16="http://schemas.microsoft.com/office/drawing/2014/main" id="{76692BB8-A1D2-C1D5-62AE-C3D594A77025}"/>
              </a:ext>
            </a:extLst>
          </p:cNvPr>
          <p:cNvSpPr/>
          <p:nvPr/>
        </p:nvSpPr>
        <p:spPr>
          <a:xfrm>
            <a:off x="10229970" y="2260438"/>
            <a:ext cx="419100" cy="431229"/>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534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39</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942221" y="78967"/>
            <a:ext cx="10045892" cy="707886"/>
          </a:xfrm>
          <a:prstGeom prst="rect">
            <a:avLst/>
          </a:prstGeom>
          <a:noFill/>
        </p:spPr>
        <p:txBody>
          <a:bodyPr wrap="none" rtlCol="0">
            <a:spAutoFit/>
          </a:bodyPr>
          <a:lstStyle/>
          <a:p>
            <a:pPr algn="ctr"/>
            <a:r>
              <a:rPr lang="en-US" sz="4000" b="1" dirty="0"/>
              <a:t>ADS Design Guide {Mixers-Compression Point}</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1190445"/>
            <a:ext cx="2760453" cy="369332"/>
          </a:xfrm>
          <a:prstGeom prst="rect">
            <a:avLst/>
          </a:prstGeom>
          <a:noFill/>
        </p:spPr>
        <p:txBody>
          <a:bodyPr wrap="square" rtlCol="0">
            <a:spAutoFit/>
          </a:bodyPr>
          <a:lstStyle/>
          <a:p>
            <a:r>
              <a:rPr lang="en-US" b="1" dirty="0"/>
              <a:t>Graph Window</a:t>
            </a:r>
          </a:p>
        </p:txBody>
      </p:sp>
      <p:sp>
        <p:nvSpPr>
          <p:cNvPr id="5" name="TextBox 4">
            <a:extLst>
              <a:ext uri="{FF2B5EF4-FFF2-40B4-BE49-F238E27FC236}">
                <a16:creationId xmlns:a16="http://schemas.microsoft.com/office/drawing/2014/main" id="{718162AC-3B50-5CAB-990D-D3FB0C4451F8}"/>
              </a:ext>
            </a:extLst>
          </p:cNvPr>
          <p:cNvSpPr txBox="1"/>
          <p:nvPr/>
        </p:nvSpPr>
        <p:spPr>
          <a:xfrm>
            <a:off x="319179" y="1586442"/>
            <a:ext cx="428194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Graph window will look something like this.</a:t>
            </a:r>
          </a:p>
          <a:p>
            <a:pPr marL="285750" indent="-285750">
              <a:buFont typeface="Arial" panose="020B0604020202020204" pitchFamily="34" charset="0"/>
              <a:buChar char="•"/>
            </a:pPr>
            <a:r>
              <a:rPr lang="en-US" dirty="0"/>
              <a:t>Place a second marker on the compression graph as marked by the </a:t>
            </a:r>
            <a:r>
              <a:rPr lang="en-US" b="1" dirty="0"/>
              <a:t>Red Arrow</a:t>
            </a:r>
            <a:r>
              <a:rPr lang="en-US" dirty="0"/>
              <a:t>. </a:t>
            </a:r>
          </a:p>
          <a:p>
            <a:pPr marL="285750" indent="-285750">
              <a:buFont typeface="Arial" panose="020B0604020202020204" pitchFamily="34" charset="0"/>
              <a:buChar char="•"/>
            </a:pPr>
            <a:r>
              <a:rPr lang="en-US" dirty="0"/>
              <a:t>Not down the input power Pin(1-dB) value add the gain to it and use that as your Pout(1-dB) Op1-dB. </a:t>
            </a:r>
            <a:r>
              <a:rPr lang="en-US" b="1" dirty="0"/>
              <a:t>Yellow Arrow</a:t>
            </a:r>
          </a:p>
          <a:p>
            <a:pPr marL="285750" indent="-285750">
              <a:buFont typeface="Arial" panose="020B0604020202020204" pitchFamily="34" charset="0"/>
              <a:buChar char="•"/>
            </a:pPr>
            <a:r>
              <a:rPr lang="en-US" dirty="0"/>
              <a:t>The table is highlighted with the green square place that in your report. </a:t>
            </a:r>
          </a:p>
        </p:txBody>
      </p:sp>
      <p:pic>
        <p:nvPicPr>
          <p:cNvPr id="9" name="Picture 8">
            <a:extLst>
              <a:ext uri="{FF2B5EF4-FFF2-40B4-BE49-F238E27FC236}">
                <a16:creationId xmlns:a16="http://schemas.microsoft.com/office/drawing/2014/main" id="{D0B720E0-424D-04B8-C158-4C9063EF9909}"/>
              </a:ext>
            </a:extLst>
          </p:cNvPr>
          <p:cNvPicPr>
            <a:picLocks noChangeAspect="1"/>
          </p:cNvPicPr>
          <p:nvPr/>
        </p:nvPicPr>
        <p:blipFill rotWithShape="1">
          <a:blip r:embed="rId2">
            <a:extLst>
              <a:ext uri="{28A0092B-C50C-407E-A947-70E740481C1C}">
                <a14:useLocalDpi xmlns:a14="http://schemas.microsoft.com/office/drawing/2010/main" val="0"/>
              </a:ext>
            </a:extLst>
          </a:blip>
          <a:srcRect t="404" b="404"/>
          <a:stretch/>
        </p:blipFill>
        <p:spPr>
          <a:xfrm>
            <a:off x="4601128" y="1491580"/>
            <a:ext cx="7284633" cy="4240597"/>
          </a:xfrm>
          <a:prstGeom prst="rect">
            <a:avLst/>
          </a:prstGeom>
          <a:ln>
            <a:solidFill>
              <a:srgbClr val="00B050"/>
            </a:solidFill>
          </a:ln>
        </p:spPr>
      </p:pic>
      <p:sp>
        <p:nvSpPr>
          <p:cNvPr id="7" name="Arrow: Right 6">
            <a:extLst>
              <a:ext uri="{FF2B5EF4-FFF2-40B4-BE49-F238E27FC236}">
                <a16:creationId xmlns:a16="http://schemas.microsoft.com/office/drawing/2014/main" id="{FED9F684-6C33-662C-AECD-5E133FE6999C}"/>
              </a:ext>
            </a:extLst>
          </p:cNvPr>
          <p:cNvSpPr/>
          <p:nvPr/>
        </p:nvSpPr>
        <p:spPr>
          <a:xfrm rot="17696007">
            <a:off x="8534921" y="2983801"/>
            <a:ext cx="295034" cy="16184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89F1C4B2-9BFB-13B2-5C68-062EF6320515}"/>
              </a:ext>
            </a:extLst>
          </p:cNvPr>
          <p:cNvSpPr/>
          <p:nvPr/>
        </p:nvSpPr>
        <p:spPr>
          <a:xfrm rot="7245428">
            <a:off x="11351263" y="2523492"/>
            <a:ext cx="295034" cy="16184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2F19AA5-D4EB-3DC5-CC1C-A47967A98E4F}"/>
              </a:ext>
            </a:extLst>
          </p:cNvPr>
          <p:cNvSpPr/>
          <p:nvPr/>
        </p:nvSpPr>
        <p:spPr>
          <a:xfrm>
            <a:off x="9570720" y="2651760"/>
            <a:ext cx="1325880" cy="960119"/>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71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228980" y="78967"/>
            <a:ext cx="3472362" cy="707886"/>
          </a:xfrm>
          <a:prstGeom prst="rect">
            <a:avLst/>
          </a:prstGeom>
          <a:noFill/>
        </p:spPr>
        <p:txBody>
          <a:bodyPr wrap="none" rtlCol="0">
            <a:spAutoFit/>
          </a:bodyPr>
          <a:lstStyle/>
          <a:p>
            <a:pPr algn="ctr"/>
            <a:r>
              <a:rPr lang="en-US" sz="4000" b="1" dirty="0"/>
              <a:t>TX Architecture</a:t>
            </a:r>
          </a:p>
        </p:txBody>
      </p:sp>
      <p:pic>
        <p:nvPicPr>
          <p:cNvPr id="12" name="Picture 11" descr="A black and white logo with a number&#10;&#10;Description automatically generated">
            <a:extLst>
              <a:ext uri="{FF2B5EF4-FFF2-40B4-BE49-F238E27FC236}">
                <a16:creationId xmlns:a16="http://schemas.microsoft.com/office/drawing/2014/main" id="{B359A25A-EBFF-18F4-A3CB-C8B8F2151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863" y="844059"/>
            <a:ext cx="1865376" cy="1862328"/>
          </a:xfrm>
          <a:prstGeom prst="rect">
            <a:avLst/>
          </a:prstGeom>
        </p:spPr>
      </p:pic>
      <p:sp>
        <p:nvSpPr>
          <p:cNvPr id="8" name="TextBox 7">
            <a:extLst>
              <a:ext uri="{FF2B5EF4-FFF2-40B4-BE49-F238E27FC236}">
                <a16:creationId xmlns:a16="http://schemas.microsoft.com/office/drawing/2014/main" id="{8231B5F4-C9F0-AEC2-7C5E-83C4BAB0F7F7}"/>
              </a:ext>
            </a:extLst>
          </p:cNvPr>
          <p:cNvSpPr txBox="1"/>
          <p:nvPr/>
        </p:nvSpPr>
        <p:spPr>
          <a:xfrm>
            <a:off x="456448" y="949340"/>
            <a:ext cx="2872596" cy="2308324"/>
          </a:xfrm>
          <a:prstGeom prst="rect">
            <a:avLst/>
          </a:prstGeom>
          <a:noFill/>
        </p:spPr>
        <p:txBody>
          <a:bodyPr wrap="square" rtlCol="0">
            <a:spAutoFit/>
          </a:bodyPr>
          <a:lstStyle/>
          <a:p>
            <a:r>
              <a:rPr lang="en-US" b="1" dirty="0"/>
              <a:t>Specifications:</a:t>
            </a:r>
          </a:p>
          <a:p>
            <a:pPr marL="285750" indent="-285750">
              <a:buFont typeface="Arial" panose="020B0604020202020204" pitchFamily="34" charset="0"/>
              <a:buChar char="•"/>
            </a:pPr>
            <a:r>
              <a:rPr lang="en-US" dirty="0"/>
              <a:t>Pin = -1 dBm. </a:t>
            </a:r>
          </a:p>
          <a:p>
            <a:pPr marL="285750" indent="-285750">
              <a:buFont typeface="Arial" panose="020B0604020202020204" pitchFamily="34" charset="0"/>
              <a:buChar char="•"/>
            </a:pPr>
            <a:r>
              <a:rPr lang="en-US" dirty="0"/>
              <a:t>Fin = 1 GHz.</a:t>
            </a:r>
          </a:p>
          <a:p>
            <a:pPr marL="285750" indent="-285750">
              <a:buFont typeface="Arial" panose="020B0604020202020204" pitchFamily="34" charset="0"/>
              <a:buChar char="•"/>
            </a:pPr>
            <a:r>
              <a:rPr lang="en-US" dirty="0"/>
              <a:t>Bandwidth = 80MHz. </a:t>
            </a:r>
          </a:p>
          <a:p>
            <a:pPr marL="285750" indent="-285750">
              <a:buFont typeface="Arial" panose="020B0604020202020204" pitchFamily="34" charset="0"/>
              <a:buChar char="•"/>
            </a:pPr>
            <a:r>
              <a:rPr lang="en-US" dirty="0" err="1"/>
              <a:t>Fout</a:t>
            </a:r>
            <a:r>
              <a:rPr lang="en-US" dirty="0"/>
              <a:t> = 5GHz. </a:t>
            </a:r>
          </a:p>
          <a:p>
            <a:pPr marL="285750" indent="-285750">
              <a:buFont typeface="Arial" panose="020B0604020202020204" pitchFamily="34" charset="0"/>
              <a:buChar char="•"/>
            </a:pPr>
            <a:r>
              <a:rPr lang="en-US" dirty="0"/>
              <a:t>Pout = 24dBm.</a:t>
            </a:r>
          </a:p>
          <a:p>
            <a:pPr marL="285750" indent="-285750">
              <a:buFont typeface="Arial" panose="020B0604020202020204" pitchFamily="34" charset="0"/>
              <a:buChar char="•"/>
            </a:pPr>
            <a:r>
              <a:rPr lang="en-US" dirty="0"/>
              <a:t>Mixer LO Freq = 4GHz. </a:t>
            </a:r>
          </a:p>
          <a:p>
            <a:pPr marL="285750" indent="-285750">
              <a:buFont typeface="Arial" panose="020B0604020202020204" pitchFamily="34" charset="0"/>
              <a:buChar char="•"/>
            </a:pPr>
            <a:r>
              <a:rPr lang="en-US" dirty="0"/>
              <a:t>Mixer LO Power = 0dBm.</a:t>
            </a:r>
          </a:p>
        </p:txBody>
      </p:sp>
      <p:pic>
        <p:nvPicPr>
          <p:cNvPr id="11" name="Picture 10">
            <a:extLst>
              <a:ext uri="{FF2B5EF4-FFF2-40B4-BE49-F238E27FC236}">
                <a16:creationId xmlns:a16="http://schemas.microsoft.com/office/drawing/2014/main" id="{626A823C-5934-6D10-6123-7D6DE2FA68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2277" y="3631722"/>
            <a:ext cx="10127446" cy="2113470"/>
          </a:xfrm>
          <a:prstGeom prst="rect">
            <a:avLst/>
          </a:prstGeom>
        </p:spPr>
      </p:pic>
      <p:sp>
        <p:nvSpPr>
          <p:cNvPr id="15" name="TextBox 14">
            <a:extLst>
              <a:ext uri="{FF2B5EF4-FFF2-40B4-BE49-F238E27FC236}">
                <a16:creationId xmlns:a16="http://schemas.microsoft.com/office/drawing/2014/main" id="{CE51BC80-C69B-D039-CC85-456D25E7D3EA}"/>
              </a:ext>
            </a:extLst>
          </p:cNvPr>
          <p:cNvSpPr txBox="1"/>
          <p:nvPr/>
        </p:nvSpPr>
        <p:spPr>
          <a:xfrm>
            <a:off x="3362814" y="767255"/>
            <a:ext cx="5466368" cy="1446550"/>
          </a:xfrm>
          <a:prstGeom prst="rect">
            <a:avLst/>
          </a:prstGeom>
          <a:noFill/>
        </p:spPr>
        <p:txBody>
          <a:bodyPr wrap="none" rtlCol="0">
            <a:spAutoFit/>
          </a:bodyPr>
          <a:lstStyle/>
          <a:p>
            <a:pPr algn="ctr"/>
            <a:r>
              <a:rPr lang="en-US" sz="2200" b="1" dirty="0"/>
              <a:t>NOTE: This is a transmitter</a:t>
            </a:r>
          </a:p>
          <a:p>
            <a:pPr algn="ctr"/>
            <a:endParaRPr lang="en-US" sz="2200" b="1" dirty="0"/>
          </a:p>
          <a:p>
            <a:pPr algn="ctr"/>
            <a:r>
              <a:rPr lang="en-US" sz="2200" b="1" dirty="0"/>
              <a:t>We amplify and upconvert the signal to send </a:t>
            </a:r>
            <a:br>
              <a:rPr lang="en-US" sz="2200" b="1" dirty="0"/>
            </a:br>
            <a:r>
              <a:rPr lang="en-US" sz="2200" b="1" dirty="0"/>
              <a:t>to the antenna (RL)</a:t>
            </a:r>
          </a:p>
        </p:txBody>
      </p:sp>
      <p:sp>
        <p:nvSpPr>
          <p:cNvPr id="9" name="TextBox 8">
            <a:extLst>
              <a:ext uri="{FF2B5EF4-FFF2-40B4-BE49-F238E27FC236}">
                <a16:creationId xmlns:a16="http://schemas.microsoft.com/office/drawing/2014/main" id="{7379C78F-ED2E-9944-A1E7-461A265E4B30}"/>
              </a:ext>
            </a:extLst>
          </p:cNvPr>
          <p:cNvSpPr txBox="1"/>
          <p:nvPr/>
        </p:nvSpPr>
        <p:spPr>
          <a:xfrm>
            <a:off x="263143" y="4729529"/>
            <a:ext cx="3775457" cy="1015663"/>
          </a:xfrm>
          <a:prstGeom prst="rect">
            <a:avLst/>
          </a:prstGeom>
          <a:noFill/>
        </p:spPr>
        <p:txBody>
          <a:bodyPr wrap="none" rtlCol="0">
            <a:spAutoFit/>
          </a:bodyPr>
          <a:lstStyle/>
          <a:p>
            <a:r>
              <a:rPr lang="en-US" sz="2000" b="1" dirty="0">
                <a:solidFill>
                  <a:srgbClr val="FF0000"/>
                </a:solidFill>
              </a:rPr>
              <a:t>YOU DO NOT NEED </a:t>
            </a:r>
            <a:br>
              <a:rPr lang="en-US" sz="2000" b="1" dirty="0">
                <a:solidFill>
                  <a:srgbClr val="FF0000"/>
                </a:solidFill>
              </a:rPr>
            </a:br>
            <a:r>
              <a:rPr lang="en-US" sz="2000" b="1" dirty="0">
                <a:solidFill>
                  <a:srgbClr val="FF0000"/>
                </a:solidFill>
              </a:rPr>
              <a:t>TO INCLUDE RS IN</a:t>
            </a:r>
            <a:br>
              <a:rPr lang="en-US" sz="2000" b="1" dirty="0">
                <a:solidFill>
                  <a:srgbClr val="FF0000"/>
                </a:solidFill>
              </a:rPr>
            </a:br>
            <a:r>
              <a:rPr lang="en-US" sz="2000" b="1" dirty="0">
                <a:solidFill>
                  <a:srgbClr val="FF0000"/>
                </a:solidFill>
              </a:rPr>
              <a:t>YOUR SIMULATIONS OR ANALYSIS</a:t>
            </a:r>
          </a:p>
        </p:txBody>
      </p:sp>
    </p:spTree>
    <p:extLst>
      <p:ext uri="{BB962C8B-B14F-4D97-AF65-F5344CB8AC3E}">
        <p14:creationId xmlns:p14="http://schemas.microsoft.com/office/powerpoint/2010/main" val="4112641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40</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942235" y="78967"/>
            <a:ext cx="10045891" cy="707886"/>
          </a:xfrm>
          <a:prstGeom prst="rect">
            <a:avLst/>
          </a:prstGeom>
          <a:noFill/>
        </p:spPr>
        <p:txBody>
          <a:bodyPr wrap="none" rtlCol="0">
            <a:spAutoFit/>
          </a:bodyPr>
          <a:lstStyle/>
          <a:p>
            <a:pPr algn="ctr"/>
            <a:r>
              <a:rPr lang="en-US" sz="4000" b="1" dirty="0"/>
              <a:t>ADS Design Guide {Mixers-Compression Point}</a:t>
            </a:r>
          </a:p>
        </p:txBody>
      </p:sp>
      <p:sp>
        <p:nvSpPr>
          <p:cNvPr id="8" name="TextBox 7">
            <a:extLst>
              <a:ext uri="{FF2B5EF4-FFF2-40B4-BE49-F238E27FC236}">
                <a16:creationId xmlns:a16="http://schemas.microsoft.com/office/drawing/2014/main" id="{FE5CCD15-6DB4-EE87-25FF-2118680CDF74}"/>
              </a:ext>
            </a:extLst>
          </p:cNvPr>
          <p:cNvSpPr txBox="1"/>
          <p:nvPr/>
        </p:nvSpPr>
        <p:spPr>
          <a:xfrm>
            <a:off x="4666893" y="2879104"/>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10" name="TextBox 9">
            <a:extLst>
              <a:ext uri="{FF2B5EF4-FFF2-40B4-BE49-F238E27FC236}">
                <a16:creationId xmlns:a16="http://schemas.microsoft.com/office/drawing/2014/main" id="{0F75ACD1-4FD4-FA75-9260-916BF557DD99}"/>
              </a:ext>
            </a:extLst>
          </p:cNvPr>
          <p:cNvSpPr txBox="1"/>
          <p:nvPr/>
        </p:nvSpPr>
        <p:spPr>
          <a:xfrm>
            <a:off x="4592068" y="3248436"/>
            <a:ext cx="3505323" cy="646331"/>
          </a:xfrm>
          <a:prstGeom prst="rect">
            <a:avLst/>
          </a:prstGeom>
          <a:noFill/>
        </p:spPr>
        <p:txBody>
          <a:bodyPr wrap="square" rtlCol="0">
            <a:spAutoFit/>
          </a:bodyPr>
          <a:lstStyle/>
          <a:p>
            <a:pPr algn="ctr"/>
            <a:r>
              <a:rPr lang="en-US" b="1" dirty="0">
                <a:solidFill>
                  <a:srgbClr val="FF0000"/>
                </a:solidFill>
              </a:rPr>
              <a:t> Output Table </a:t>
            </a:r>
            <a:br>
              <a:rPr lang="en-US" b="1" dirty="0">
                <a:solidFill>
                  <a:srgbClr val="FF0000"/>
                </a:solidFill>
              </a:rPr>
            </a:br>
            <a:r>
              <a:rPr lang="en-US" b="1" dirty="0">
                <a:solidFill>
                  <a:srgbClr val="FF0000"/>
                </a:solidFill>
              </a:rPr>
              <a:t>(entire table like previous slide)</a:t>
            </a:r>
          </a:p>
        </p:txBody>
      </p:sp>
      <p:sp>
        <p:nvSpPr>
          <p:cNvPr id="5" name="TextBox 4">
            <a:extLst>
              <a:ext uri="{FF2B5EF4-FFF2-40B4-BE49-F238E27FC236}">
                <a16:creationId xmlns:a16="http://schemas.microsoft.com/office/drawing/2014/main" id="{3716F98C-0540-9EB3-565E-E501C2CBAAB6}"/>
              </a:ext>
            </a:extLst>
          </p:cNvPr>
          <p:cNvSpPr txBox="1"/>
          <p:nvPr/>
        </p:nvSpPr>
        <p:spPr>
          <a:xfrm>
            <a:off x="5459864" y="863482"/>
            <a:ext cx="1272271" cy="553998"/>
          </a:xfrm>
          <a:prstGeom prst="rect">
            <a:avLst/>
          </a:prstGeom>
          <a:noFill/>
        </p:spPr>
        <p:txBody>
          <a:bodyPr wrap="none" rtlCol="0">
            <a:spAutoFit/>
          </a:bodyPr>
          <a:lstStyle/>
          <a:p>
            <a:r>
              <a:rPr lang="en-US" sz="3000" b="1" dirty="0"/>
              <a:t>Report</a:t>
            </a:r>
          </a:p>
        </p:txBody>
      </p:sp>
      <p:pic>
        <p:nvPicPr>
          <p:cNvPr id="7" name="Picture 6">
            <a:extLst>
              <a:ext uri="{FF2B5EF4-FFF2-40B4-BE49-F238E27FC236}">
                <a16:creationId xmlns:a16="http://schemas.microsoft.com/office/drawing/2014/main" id="{C7D3DF58-0E4A-2E7D-A36C-200AA67A3DF7}"/>
              </a:ext>
            </a:extLst>
          </p:cNvPr>
          <p:cNvPicPr>
            <a:picLocks noChangeAspect="1"/>
          </p:cNvPicPr>
          <p:nvPr/>
        </p:nvPicPr>
        <p:blipFill>
          <a:blip r:embed="rId2"/>
          <a:stretch>
            <a:fillRect/>
          </a:stretch>
        </p:blipFill>
        <p:spPr>
          <a:xfrm>
            <a:off x="1670092" y="1310002"/>
            <a:ext cx="8851813" cy="5138121"/>
          </a:xfrm>
          <a:prstGeom prst="rect">
            <a:avLst/>
          </a:prstGeom>
        </p:spPr>
      </p:pic>
    </p:spTree>
    <p:extLst>
      <p:ext uri="{BB962C8B-B14F-4D97-AF65-F5344CB8AC3E}">
        <p14:creationId xmlns:p14="http://schemas.microsoft.com/office/powerpoint/2010/main" val="2227333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125603-045C-8947-AE5C-5C22A01FEDAE}"/>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D5124AB0-05CB-8D44-A5CB-D7145F7F945E}"/>
              </a:ext>
            </a:extLst>
          </p:cNvPr>
          <p:cNvSpPr>
            <a:spLocks noGrp="1"/>
          </p:cNvSpPr>
          <p:nvPr>
            <p:ph type="sldNum" sz="quarter" idx="12"/>
          </p:nvPr>
        </p:nvSpPr>
        <p:spPr/>
        <p:txBody>
          <a:bodyPr/>
          <a:lstStyle/>
          <a:p>
            <a:fld id="{A8219B29-7771-488B-88C9-22CE9A2C2A7C}" type="slidenum">
              <a:rPr lang="en-US" smtClean="0"/>
              <a:t>41</a:t>
            </a:fld>
            <a:endParaRPr lang="en-US"/>
          </a:p>
        </p:txBody>
      </p:sp>
      <p:sp>
        <p:nvSpPr>
          <p:cNvPr id="4" name="TextBox 3">
            <a:extLst>
              <a:ext uri="{FF2B5EF4-FFF2-40B4-BE49-F238E27FC236}">
                <a16:creationId xmlns:a16="http://schemas.microsoft.com/office/drawing/2014/main" id="{61424F15-B5A7-264C-B629-A17972EC5596}"/>
              </a:ext>
            </a:extLst>
          </p:cNvPr>
          <p:cNvSpPr txBox="1"/>
          <p:nvPr/>
        </p:nvSpPr>
        <p:spPr>
          <a:xfrm>
            <a:off x="1438890" y="2027036"/>
            <a:ext cx="8924309" cy="2616101"/>
          </a:xfrm>
          <a:prstGeom prst="rect">
            <a:avLst/>
          </a:prstGeom>
          <a:noFill/>
        </p:spPr>
        <p:txBody>
          <a:bodyPr wrap="square" rtlCol="0">
            <a:spAutoFit/>
          </a:bodyPr>
          <a:lstStyle/>
          <a:p>
            <a:pPr algn="ctr"/>
            <a:r>
              <a:rPr lang="en-US" sz="4000" b="1" dirty="0"/>
              <a:t>Simulations of Transmitter</a:t>
            </a:r>
          </a:p>
          <a:p>
            <a:pPr algn="ctr"/>
            <a:endParaRPr lang="en-US" sz="4000" b="1" dirty="0"/>
          </a:p>
          <a:p>
            <a:pPr algn="ctr"/>
            <a:r>
              <a:rPr lang="en-US" sz="2800" dirty="0"/>
              <a:t>You may use the schematics that you created for the</a:t>
            </a:r>
            <a:br>
              <a:rPr lang="en-US" sz="2800" dirty="0"/>
            </a:br>
            <a:r>
              <a:rPr lang="en-US" sz="2800" dirty="0"/>
              <a:t>mixer simulations as a starting point to complete the Transmitter simulations.</a:t>
            </a:r>
          </a:p>
        </p:txBody>
      </p:sp>
    </p:spTree>
    <p:extLst>
      <p:ext uri="{BB962C8B-B14F-4D97-AF65-F5344CB8AC3E}">
        <p14:creationId xmlns:p14="http://schemas.microsoft.com/office/powerpoint/2010/main" val="1433957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dirty="0"/>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42</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2506627" y="78967"/>
            <a:ext cx="6917086" cy="707886"/>
          </a:xfrm>
          <a:prstGeom prst="rect">
            <a:avLst/>
          </a:prstGeom>
          <a:noFill/>
        </p:spPr>
        <p:txBody>
          <a:bodyPr wrap="none" rtlCol="0">
            <a:spAutoFit/>
          </a:bodyPr>
          <a:lstStyle/>
          <a:p>
            <a:pPr algn="ctr"/>
            <a:r>
              <a:rPr lang="en-US" sz="4000" b="1" dirty="0"/>
              <a:t>ADS Design Guide {Transmitter}</a:t>
            </a:r>
          </a:p>
        </p:txBody>
      </p:sp>
      <p:sp>
        <p:nvSpPr>
          <p:cNvPr id="4" name="TextBox 3">
            <a:extLst>
              <a:ext uri="{FF2B5EF4-FFF2-40B4-BE49-F238E27FC236}">
                <a16:creationId xmlns:a16="http://schemas.microsoft.com/office/drawing/2014/main" id="{033B3DCA-99FE-7294-D21F-86F50EED73FC}"/>
              </a:ext>
            </a:extLst>
          </p:cNvPr>
          <p:cNvSpPr txBox="1"/>
          <p:nvPr/>
        </p:nvSpPr>
        <p:spPr>
          <a:xfrm>
            <a:off x="52274" y="1195183"/>
            <a:ext cx="4460278"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t>Now we simulate the transmitter. </a:t>
            </a:r>
          </a:p>
          <a:p>
            <a:pPr marL="285750" indent="-285750" algn="just">
              <a:buFont typeface="Arial" panose="020B0604020202020204" pitchFamily="34" charset="0"/>
              <a:buChar char="•"/>
            </a:pPr>
            <a:r>
              <a:rPr lang="en-US" dirty="0">
                <a:highlight>
                  <a:srgbClr val="FFFF00"/>
                </a:highlight>
              </a:rPr>
              <a:t>Replace the mixer in the schematics of your prior testbenches with the entire transmitter, as shown in this slide.</a:t>
            </a:r>
          </a:p>
          <a:p>
            <a:pPr marL="285750" indent="-285750" algn="just">
              <a:buFont typeface="Arial" panose="020B0604020202020204" pitchFamily="34" charset="0"/>
              <a:buChar char="•"/>
            </a:pPr>
            <a:r>
              <a:rPr lang="en-US" dirty="0"/>
              <a:t>The transmitter includes two amplifiers (one baseband, one RF), one </a:t>
            </a:r>
            <a:r>
              <a:rPr lang="en-US" dirty="0" err="1"/>
              <a:t>upconversion</a:t>
            </a:r>
            <a:r>
              <a:rPr lang="en-US" dirty="0"/>
              <a:t> mixer, and one filter.</a:t>
            </a:r>
          </a:p>
          <a:p>
            <a:pPr marL="285750" indent="-285750" algn="just">
              <a:buFont typeface="Arial" panose="020B0604020202020204" pitchFamily="34" charset="0"/>
              <a:buChar char="•"/>
            </a:pPr>
            <a:r>
              <a:rPr lang="en-US" b="1" dirty="0"/>
              <a:t>The mixer is the same mixer you used in the previous setup (with parameters from the datasheet).</a:t>
            </a:r>
          </a:p>
          <a:p>
            <a:pPr marL="285750" indent="-285750" algn="just">
              <a:buFont typeface="Arial" panose="020B0604020202020204" pitchFamily="34" charset="0"/>
              <a:buChar char="•"/>
            </a:pPr>
            <a:r>
              <a:rPr lang="en-US" dirty="0"/>
              <a:t>You will enter the parameters for the amplifiers and filter from their datasheets. See the next slides.</a:t>
            </a:r>
          </a:p>
          <a:p>
            <a:pPr marL="285750" indent="-285750" algn="just">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85066E9-00C0-614E-86CB-A0B1FE843ABA}"/>
              </a:ext>
            </a:extLst>
          </p:cNvPr>
          <p:cNvSpPr txBox="1"/>
          <p:nvPr/>
        </p:nvSpPr>
        <p:spPr>
          <a:xfrm>
            <a:off x="5268050" y="4464108"/>
            <a:ext cx="6895093" cy="1754326"/>
          </a:xfrm>
          <a:prstGeom prst="rect">
            <a:avLst/>
          </a:prstGeom>
          <a:noFill/>
        </p:spPr>
        <p:txBody>
          <a:bodyPr wrap="none" rtlCol="0">
            <a:spAutoFit/>
          </a:bodyPr>
          <a:lstStyle/>
          <a:p>
            <a:r>
              <a:rPr lang="en-US" dirty="0"/>
              <a:t>** see next slides for amplifier and filter component information </a:t>
            </a:r>
            <a:br>
              <a:rPr lang="en-US" dirty="0"/>
            </a:br>
            <a:r>
              <a:rPr lang="en-US" dirty="0"/>
              <a:t>     and setup.</a:t>
            </a:r>
          </a:p>
          <a:p>
            <a:r>
              <a:rPr lang="en-US" dirty="0"/>
              <a:t>** use the datasheets (same as Part 1) to find/enter the performance</a:t>
            </a:r>
            <a:br>
              <a:rPr lang="en-US" dirty="0"/>
            </a:br>
            <a:r>
              <a:rPr lang="en-US" dirty="0"/>
              <a:t>     parameters of each component.</a:t>
            </a:r>
          </a:p>
          <a:p>
            <a:r>
              <a:rPr lang="en-US" dirty="0"/>
              <a:t>** the parameter values shown in this picture are not the actual values </a:t>
            </a:r>
            <a:br>
              <a:rPr lang="en-US" dirty="0"/>
            </a:br>
            <a:r>
              <a:rPr lang="en-US" dirty="0"/>
              <a:t>     used in your transmitter.</a:t>
            </a:r>
          </a:p>
        </p:txBody>
      </p:sp>
      <p:pic>
        <p:nvPicPr>
          <p:cNvPr id="8" name="Picture 7">
            <a:extLst>
              <a:ext uri="{FF2B5EF4-FFF2-40B4-BE49-F238E27FC236}">
                <a16:creationId xmlns:a16="http://schemas.microsoft.com/office/drawing/2014/main" id="{7B6BDA58-A445-AD44-B7AD-538E961959C3}"/>
              </a:ext>
            </a:extLst>
          </p:cNvPr>
          <p:cNvPicPr>
            <a:picLocks noChangeAspect="1"/>
          </p:cNvPicPr>
          <p:nvPr/>
        </p:nvPicPr>
        <p:blipFill>
          <a:blip r:embed="rId2"/>
          <a:stretch>
            <a:fillRect/>
          </a:stretch>
        </p:blipFill>
        <p:spPr>
          <a:xfrm>
            <a:off x="5257611" y="943392"/>
            <a:ext cx="6427678" cy="3520716"/>
          </a:xfrm>
          <a:prstGeom prst="rect">
            <a:avLst/>
          </a:prstGeom>
        </p:spPr>
      </p:pic>
    </p:spTree>
    <p:extLst>
      <p:ext uri="{BB962C8B-B14F-4D97-AF65-F5344CB8AC3E}">
        <p14:creationId xmlns:p14="http://schemas.microsoft.com/office/powerpoint/2010/main" val="2586165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43</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2784945" y="78967"/>
            <a:ext cx="6360460" cy="707886"/>
          </a:xfrm>
          <a:prstGeom prst="rect">
            <a:avLst/>
          </a:prstGeom>
          <a:noFill/>
        </p:spPr>
        <p:txBody>
          <a:bodyPr wrap="none" rtlCol="0">
            <a:spAutoFit/>
          </a:bodyPr>
          <a:lstStyle/>
          <a:p>
            <a:pPr algn="ctr"/>
            <a:r>
              <a:rPr lang="en-US" sz="4000" b="1" dirty="0"/>
              <a:t>ADS Transmitter Testbenches</a:t>
            </a:r>
          </a:p>
        </p:txBody>
      </p:sp>
      <p:sp>
        <p:nvSpPr>
          <p:cNvPr id="8" name="TextBox 7">
            <a:extLst>
              <a:ext uri="{FF2B5EF4-FFF2-40B4-BE49-F238E27FC236}">
                <a16:creationId xmlns:a16="http://schemas.microsoft.com/office/drawing/2014/main" id="{F1B64D47-06F7-6E49-8FE3-20A1B40DCF1E}"/>
              </a:ext>
            </a:extLst>
          </p:cNvPr>
          <p:cNvSpPr txBox="1"/>
          <p:nvPr/>
        </p:nvSpPr>
        <p:spPr>
          <a:xfrm>
            <a:off x="367562" y="1089996"/>
            <a:ext cx="5224233" cy="489364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You will repeat all of the simulations that were made for the Mixer again for the Transmitter. </a:t>
            </a:r>
          </a:p>
          <a:p>
            <a:pPr marL="342900" indent="-342900" algn="just">
              <a:buFont typeface="Arial" panose="020B0604020202020204" pitchFamily="34" charset="0"/>
              <a:buChar char="•"/>
            </a:pPr>
            <a:r>
              <a:rPr lang="en-US" sz="2400" dirty="0"/>
              <a:t>For each of the four schematics (a.k.a. testbenches) that you created for the Mixer, you will replace your mixer with the full transmitter (similar to the example shown to the right). </a:t>
            </a:r>
          </a:p>
          <a:p>
            <a:pPr marL="342900" indent="-342900" algn="just">
              <a:buFont typeface="Arial" panose="020B0604020202020204" pitchFamily="34" charset="0"/>
              <a:buChar char="•"/>
            </a:pPr>
            <a:r>
              <a:rPr lang="en-US" sz="2400" dirty="0"/>
              <a:t>You will simulate the Transmitter in each of these four testbenches.  </a:t>
            </a:r>
          </a:p>
          <a:p>
            <a:pPr marL="342900" indent="-342900" algn="just">
              <a:buFont typeface="Arial" panose="020B0604020202020204" pitchFamily="34" charset="0"/>
              <a:buChar char="•"/>
            </a:pPr>
            <a:r>
              <a:rPr lang="en-US" sz="2400" dirty="0"/>
              <a:t>You will report your results in the following slides. </a:t>
            </a:r>
          </a:p>
        </p:txBody>
      </p:sp>
      <p:pic>
        <p:nvPicPr>
          <p:cNvPr id="10" name="Picture 9">
            <a:extLst>
              <a:ext uri="{FF2B5EF4-FFF2-40B4-BE49-F238E27FC236}">
                <a16:creationId xmlns:a16="http://schemas.microsoft.com/office/drawing/2014/main" id="{5441F5CF-9113-A846-9A94-687A09E938AC}"/>
              </a:ext>
            </a:extLst>
          </p:cNvPr>
          <p:cNvPicPr>
            <a:picLocks noChangeAspect="1"/>
          </p:cNvPicPr>
          <p:nvPr/>
        </p:nvPicPr>
        <p:blipFill>
          <a:blip r:embed="rId2"/>
          <a:stretch>
            <a:fillRect/>
          </a:stretch>
        </p:blipFill>
        <p:spPr>
          <a:xfrm>
            <a:off x="6228521" y="1668642"/>
            <a:ext cx="5595917" cy="3065125"/>
          </a:xfrm>
          <a:prstGeom prst="rect">
            <a:avLst/>
          </a:prstGeom>
        </p:spPr>
      </p:pic>
    </p:spTree>
    <p:extLst>
      <p:ext uri="{BB962C8B-B14F-4D97-AF65-F5344CB8AC3E}">
        <p14:creationId xmlns:p14="http://schemas.microsoft.com/office/powerpoint/2010/main" val="2450672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44</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2568248" y="78967"/>
            <a:ext cx="6793848" cy="707886"/>
          </a:xfrm>
          <a:prstGeom prst="rect">
            <a:avLst/>
          </a:prstGeom>
          <a:noFill/>
        </p:spPr>
        <p:txBody>
          <a:bodyPr wrap="none" rtlCol="0">
            <a:spAutoFit/>
          </a:bodyPr>
          <a:lstStyle/>
          <a:p>
            <a:pPr algn="ctr"/>
            <a:r>
              <a:rPr lang="en-US" sz="4000" b="1" dirty="0"/>
              <a:t>Insert Component from Palette</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1190445"/>
            <a:ext cx="4485736" cy="400110"/>
          </a:xfrm>
          <a:prstGeom prst="rect">
            <a:avLst/>
          </a:prstGeom>
          <a:noFill/>
        </p:spPr>
        <p:txBody>
          <a:bodyPr wrap="square" rtlCol="0">
            <a:spAutoFit/>
          </a:bodyPr>
          <a:lstStyle/>
          <a:p>
            <a:r>
              <a:rPr lang="en-US" sz="2000" b="1" dirty="0"/>
              <a:t>How to insert your RF components:</a:t>
            </a:r>
          </a:p>
        </p:txBody>
      </p:sp>
      <p:sp>
        <p:nvSpPr>
          <p:cNvPr id="5" name="TextBox 4">
            <a:extLst>
              <a:ext uri="{FF2B5EF4-FFF2-40B4-BE49-F238E27FC236}">
                <a16:creationId xmlns:a16="http://schemas.microsoft.com/office/drawing/2014/main" id="{718162AC-3B50-5CAB-990D-D3FB0C4451F8}"/>
              </a:ext>
            </a:extLst>
          </p:cNvPr>
          <p:cNvSpPr txBox="1"/>
          <p:nvPr/>
        </p:nvSpPr>
        <p:spPr>
          <a:xfrm>
            <a:off x="217548" y="1721276"/>
            <a:ext cx="5629275" cy="409342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components in the design guide schematic are replaced with ideal (behavioral model) components from the component palette. </a:t>
            </a:r>
          </a:p>
          <a:p>
            <a:pPr marL="342900" indent="-342900" algn="just">
              <a:buFont typeface="Arial" panose="020B0604020202020204" pitchFamily="34" charset="0"/>
              <a:buChar char="•"/>
            </a:pPr>
            <a:r>
              <a:rPr lang="en-US" sz="2000" dirty="0"/>
              <a:t>Search for the component, as shown to the right, in the component palette.</a:t>
            </a:r>
          </a:p>
          <a:p>
            <a:pPr marL="342900" indent="-342900" algn="just">
              <a:buFont typeface="Arial" panose="020B0604020202020204" pitchFamily="34" charset="0"/>
              <a:buChar char="•"/>
            </a:pPr>
            <a:r>
              <a:rPr lang="en-US" sz="2000" dirty="0"/>
              <a:t>Place each component into the schematic in a lineup similar to what is shown on the previous slide.</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See next slides for amplifier and filter setup. </a:t>
            </a:r>
          </a:p>
          <a:p>
            <a:pPr marL="342900" indent="-342900" algn="just">
              <a:buFont typeface="Arial" panose="020B0604020202020204" pitchFamily="34" charset="0"/>
              <a:buChar char="•"/>
            </a:pPr>
            <a:r>
              <a:rPr lang="en-US" sz="2000" dirty="0"/>
              <a:t>The mixer is the same mixer that you used for your mixer simulations.</a:t>
            </a:r>
          </a:p>
          <a:p>
            <a:pPr algn="just"/>
            <a:endParaRPr lang="en-US" sz="2000" dirty="0"/>
          </a:p>
        </p:txBody>
      </p:sp>
      <p:pic>
        <p:nvPicPr>
          <p:cNvPr id="7" name="Picture 6">
            <a:extLst>
              <a:ext uri="{FF2B5EF4-FFF2-40B4-BE49-F238E27FC236}">
                <a16:creationId xmlns:a16="http://schemas.microsoft.com/office/drawing/2014/main" id="{0A06146A-E268-F57F-EAB2-C6B37E87B68C}"/>
              </a:ext>
            </a:extLst>
          </p:cNvPr>
          <p:cNvPicPr>
            <a:picLocks noChangeAspect="1"/>
          </p:cNvPicPr>
          <p:nvPr/>
        </p:nvPicPr>
        <p:blipFill>
          <a:blip r:embed="rId2"/>
          <a:stretch>
            <a:fillRect/>
          </a:stretch>
        </p:blipFill>
        <p:spPr>
          <a:xfrm>
            <a:off x="9082384" y="926658"/>
            <a:ext cx="2811588" cy="3198691"/>
          </a:xfrm>
          <a:prstGeom prst="rect">
            <a:avLst/>
          </a:prstGeom>
        </p:spPr>
      </p:pic>
      <p:pic>
        <p:nvPicPr>
          <p:cNvPr id="10" name="Picture 9">
            <a:extLst>
              <a:ext uri="{FF2B5EF4-FFF2-40B4-BE49-F238E27FC236}">
                <a16:creationId xmlns:a16="http://schemas.microsoft.com/office/drawing/2014/main" id="{6D56181E-5C94-7C88-DF19-5366667AC1A1}"/>
              </a:ext>
            </a:extLst>
          </p:cNvPr>
          <p:cNvPicPr>
            <a:picLocks noChangeAspect="1"/>
          </p:cNvPicPr>
          <p:nvPr/>
        </p:nvPicPr>
        <p:blipFill>
          <a:blip r:embed="rId3"/>
          <a:stretch>
            <a:fillRect/>
          </a:stretch>
        </p:blipFill>
        <p:spPr>
          <a:xfrm>
            <a:off x="6685472" y="936026"/>
            <a:ext cx="2393015" cy="2874185"/>
          </a:xfrm>
          <a:prstGeom prst="rect">
            <a:avLst/>
          </a:prstGeom>
        </p:spPr>
      </p:pic>
      <p:pic>
        <p:nvPicPr>
          <p:cNvPr id="12" name="Picture 11">
            <a:extLst>
              <a:ext uri="{FF2B5EF4-FFF2-40B4-BE49-F238E27FC236}">
                <a16:creationId xmlns:a16="http://schemas.microsoft.com/office/drawing/2014/main" id="{821AE03C-BB1C-17E6-2C4E-DFB80897CDA5}"/>
              </a:ext>
            </a:extLst>
          </p:cNvPr>
          <p:cNvPicPr>
            <a:picLocks noChangeAspect="1"/>
          </p:cNvPicPr>
          <p:nvPr/>
        </p:nvPicPr>
        <p:blipFill>
          <a:blip r:embed="rId4"/>
          <a:stretch>
            <a:fillRect/>
          </a:stretch>
        </p:blipFill>
        <p:spPr>
          <a:xfrm>
            <a:off x="8248331" y="3603940"/>
            <a:ext cx="2038212" cy="2782602"/>
          </a:xfrm>
          <a:prstGeom prst="rect">
            <a:avLst/>
          </a:prstGeom>
        </p:spPr>
      </p:pic>
      <p:sp>
        <p:nvSpPr>
          <p:cNvPr id="13" name="TextBox 12">
            <a:extLst>
              <a:ext uri="{FF2B5EF4-FFF2-40B4-BE49-F238E27FC236}">
                <a16:creationId xmlns:a16="http://schemas.microsoft.com/office/drawing/2014/main" id="{522F220E-60D7-EAB5-3161-B0E32B5E1DA5}"/>
              </a:ext>
            </a:extLst>
          </p:cNvPr>
          <p:cNvSpPr txBox="1"/>
          <p:nvPr/>
        </p:nvSpPr>
        <p:spPr>
          <a:xfrm>
            <a:off x="7474439" y="751360"/>
            <a:ext cx="1048685" cy="369332"/>
          </a:xfrm>
          <a:prstGeom prst="rect">
            <a:avLst/>
          </a:prstGeom>
          <a:noFill/>
        </p:spPr>
        <p:txBody>
          <a:bodyPr wrap="none" rtlCol="0">
            <a:spAutoFit/>
          </a:bodyPr>
          <a:lstStyle/>
          <a:p>
            <a:r>
              <a:rPr lang="en-US" dirty="0"/>
              <a:t>Amplifier</a:t>
            </a:r>
          </a:p>
        </p:txBody>
      </p:sp>
      <p:sp>
        <p:nvSpPr>
          <p:cNvPr id="14" name="TextBox 13">
            <a:extLst>
              <a:ext uri="{FF2B5EF4-FFF2-40B4-BE49-F238E27FC236}">
                <a16:creationId xmlns:a16="http://schemas.microsoft.com/office/drawing/2014/main" id="{72235D33-81E5-D472-3CB9-53E0D5029B3E}"/>
              </a:ext>
            </a:extLst>
          </p:cNvPr>
          <p:cNvSpPr txBox="1"/>
          <p:nvPr/>
        </p:nvSpPr>
        <p:spPr>
          <a:xfrm>
            <a:off x="10382099" y="741992"/>
            <a:ext cx="723596" cy="369332"/>
          </a:xfrm>
          <a:prstGeom prst="rect">
            <a:avLst/>
          </a:prstGeom>
          <a:noFill/>
        </p:spPr>
        <p:txBody>
          <a:bodyPr wrap="none" rtlCol="0">
            <a:spAutoFit/>
          </a:bodyPr>
          <a:lstStyle/>
          <a:p>
            <a:r>
              <a:rPr lang="en-US" dirty="0"/>
              <a:t>Mixer</a:t>
            </a:r>
          </a:p>
        </p:txBody>
      </p:sp>
      <p:sp>
        <p:nvSpPr>
          <p:cNvPr id="15" name="TextBox 14">
            <a:extLst>
              <a:ext uri="{FF2B5EF4-FFF2-40B4-BE49-F238E27FC236}">
                <a16:creationId xmlns:a16="http://schemas.microsoft.com/office/drawing/2014/main" id="{06316D03-A552-C93E-B5D8-325048B41137}"/>
              </a:ext>
            </a:extLst>
          </p:cNvPr>
          <p:cNvSpPr txBox="1"/>
          <p:nvPr/>
        </p:nvSpPr>
        <p:spPr>
          <a:xfrm>
            <a:off x="9078487" y="3440879"/>
            <a:ext cx="666273" cy="369332"/>
          </a:xfrm>
          <a:prstGeom prst="rect">
            <a:avLst/>
          </a:prstGeom>
          <a:noFill/>
        </p:spPr>
        <p:txBody>
          <a:bodyPr wrap="none" rtlCol="0">
            <a:spAutoFit/>
          </a:bodyPr>
          <a:lstStyle/>
          <a:p>
            <a:r>
              <a:rPr lang="en-US" dirty="0"/>
              <a:t>Filter</a:t>
            </a:r>
          </a:p>
        </p:txBody>
      </p:sp>
    </p:spTree>
    <p:extLst>
      <p:ext uri="{BB962C8B-B14F-4D97-AF65-F5344CB8AC3E}">
        <p14:creationId xmlns:p14="http://schemas.microsoft.com/office/powerpoint/2010/main" val="3156214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45</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3624784" y="78967"/>
            <a:ext cx="4680769" cy="707886"/>
          </a:xfrm>
          <a:prstGeom prst="rect">
            <a:avLst/>
          </a:prstGeom>
          <a:noFill/>
        </p:spPr>
        <p:txBody>
          <a:bodyPr wrap="none" rtlCol="0">
            <a:spAutoFit/>
          </a:bodyPr>
          <a:lstStyle/>
          <a:p>
            <a:pPr algn="ctr"/>
            <a:r>
              <a:rPr lang="en-US" sz="4000" b="1" dirty="0"/>
              <a:t>ADS Amplifier Setup</a:t>
            </a:r>
          </a:p>
        </p:txBody>
      </p:sp>
      <p:sp>
        <p:nvSpPr>
          <p:cNvPr id="4" name="TextBox 3">
            <a:extLst>
              <a:ext uri="{FF2B5EF4-FFF2-40B4-BE49-F238E27FC236}">
                <a16:creationId xmlns:a16="http://schemas.microsoft.com/office/drawing/2014/main" id="{FD52EB7D-D279-3046-447F-7CB5C2C13563}"/>
              </a:ext>
            </a:extLst>
          </p:cNvPr>
          <p:cNvSpPr txBox="1"/>
          <p:nvPr/>
        </p:nvSpPr>
        <p:spPr>
          <a:xfrm>
            <a:off x="172528" y="1124185"/>
            <a:ext cx="4485736" cy="461665"/>
          </a:xfrm>
          <a:prstGeom prst="rect">
            <a:avLst/>
          </a:prstGeom>
          <a:noFill/>
        </p:spPr>
        <p:txBody>
          <a:bodyPr wrap="square" rtlCol="0">
            <a:spAutoFit/>
          </a:bodyPr>
          <a:lstStyle/>
          <a:p>
            <a:r>
              <a:rPr lang="en-US" sz="2400" b="1" dirty="0"/>
              <a:t>ADS Amplifier setup:</a:t>
            </a:r>
          </a:p>
        </p:txBody>
      </p:sp>
      <p:sp>
        <p:nvSpPr>
          <p:cNvPr id="5" name="TextBox 4">
            <a:extLst>
              <a:ext uri="{FF2B5EF4-FFF2-40B4-BE49-F238E27FC236}">
                <a16:creationId xmlns:a16="http://schemas.microsoft.com/office/drawing/2014/main" id="{718162AC-3B50-5CAB-990D-D3FB0C4451F8}"/>
              </a:ext>
            </a:extLst>
          </p:cNvPr>
          <p:cNvSpPr txBox="1"/>
          <p:nvPr/>
        </p:nvSpPr>
        <p:spPr>
          <a:xfrm>
            <a:off x="172528" y="1620915"/>
            <a:ext cx="5629275" cy="2862322"/>
          </a:xfrm>
          <a:prstGeom prst="rect">
            <a:avLst/>
          </a:prstGeom>
          <a:noFill/>
        </p:spPr>
        <p:txBody>
          <a:bodyPr wrap="square" rtlCol="0">
            <a:spAutoFit/>
          </a:bodyPr>
          <a:lstStyle/>
          <a:p>
            <a:pPr algn="just"/>
            <a:r>
              <a:rPr lang="en-US" sz="2000" dirty="0"/>
              <a:t>Setup the amplifier(s) for the simulations. </a:t>
            </a:r>
          </a:p>
          <a:p>
            <a:pPr marL="342900" indent="-342900" algn="just">
              <a:buFont typeface="Arial" panose="020B0604020202020204" pitchFamily="34" charset="0"/>
              <a:buChar char="•"/>
            </a:pPr>
            <a:r>
              <a:rPr lang="en-US" sz="2000" dirty="0"/>
              <a:t>Set the S-parameters (</a:t>
            </a:r>
            <a:r>
              <a:rPr lang="en-US" sz="2000" b="1" dirty="0"/>
              <a:t>Orange Arrow)</a:t>
            </a:r>
            <a:r>
              <a:rPr lang="en-US" sz="2000" dirty="0"/>
              <a:t>. </a:t>
            </a:r>
          </a:p>
          <a:p>
            <a:pPr marL="342900" indent="-342900" algn="just">
              <a:buFont typeface="Arial" panose="020B0604020202020204" pitchFamily="34" charset="0"/>
              <a:buChar char="•"/>
            </a:pPr>
            <a:r>
              <a:rPr lang="en-US" sz="2000" dirty="0"/>
              <a:t>Set the Noise Figure </a:t>
            </a:r>
            <a:r>
              <a:rPr lang="en-US" sz="2000" b="1" dirty="0"/>
              <a:t>(Blue Arrow)</a:t>
            </a:r>
            <a:r>
              <a:rPr lang="en-US" sz="2000" dirty="0"/>
              <a:t>.</a:t>
            </a:r>
          </a:p>
          <a:p>
            <a:pPr marL="342900" indent="-342900" algn="just">
              <a:buFont typeface="Arial" panose="020B0604020202020204" pitchFamily="34" charset="0"/>
              <a:buChar char="•"/>
            </a:pPr>
            <a:r>
              <a:rPr lang="en-US" sz="2000" dirty="0"/>
              <a:t>Output Third order intercept </a:t>
            </a:r>
            <a:r>
              <a:rPr lang="en-US" sz="2000" b="1" dirty="0"/>
              <a:t>(Red Arrow). </a:t>
            </a:r>
          </a:p>
          <a:p>
            <a:pPr marL="342900" indent="-342900" algn="just">
              <a:buFont typeface="Arial" panose="020B0604020202020204" pitchFamily="34" charset="0"/>
              <a:buChar char="•"/>
            </a:pPr>
            <a:r>
              <a:rPr lang="en-US" sz="2000" dirty="0"/>
              <a:t>Output Gain Compression power (</a:t>
            </a:r>
            <a:r>
              <a:rPr lang="en-US" sz="2000" b="1" dirty="0"/>
              <a:t>Green Arrow).</a:t>
            </a:r>
          </a:p>
          <a:p>
            <a:pPr algn="just"/>
            <a:endParaRPr lang="en-US" sz="2000" b="1" dirty="0"/>
          </a:p>
          <a:p>
            <a:pPr marL="342900" indent="-342900" algn="just">
              <a:buFont typeface="Arial" panose="020B0604020202020204" pitchFamily="34" charset="0"/>
              <a:buChar char="•"/>
            </a:pPr>
            <a:r>
              <a:rPr lang="en-US" sz="2000" u="sng" dirty="0"/>
              <a:t>NOTE:</a:t>
            </a:r>
            <a:r>
              <a:rPr lang="en-US" sz="2000" dirty="0"/>
              <a:t> Use the values from the datasheet. The example does not necessarily have the correct values. </a:t>
            </a:r>
          </a:p>
        </p:txBody>
      </p:sp>
      <p:pic>
        <p:nvPicPr>
          <p:cNvPr id="8" name="Picture 7">
            <a:extLst>
              <a:ext uri="{FF2B5EF4-FFF2-40B4-BE49-F238E27FC236}">
                <a16:creationId xmlns:a16="http://schemas.microsoft.com/office/drawing/2014/main" id="{B606BA6F-EF4E-4731-3FB4-9B4555392D7A}"/>
              </a:ext>
            </a:extLst>
          </p:cNvPr>
          <p:cNvPicPr>
            <a:picLocks noChangeAspect="1"/>
          </p:cNvPicPr>
          <p:nvPr/>
        </p:nvPicPr>
        <p:blipFill rotWithShape="1">
          <a:blip r:embed="rId2"/>
          <a:srcRect l="4534" r="4410"/>
          <a:stretch/>
        </p:blipFill>
        <p:spPr>
          <a:xfrm>
            <a:off x="6260799" y="864957"/>
            <a:ext cx="5629275" cy="5413288"/>
          </a:xfrm>
          <a:prstGeom prst="rect">
            <a:avLst/>
          </a:prstGeom>
        </p:spPr>
      </p:pic>
      <p:sp>
        <p:nvSpPr>
          <p:cNvPr id="9" name="TextBox 8">
            <a:extLst>
              <a:ext uri="{FF2B5EF4-FFF2-40B4-BE49-F238E27FC236}">
                <a16:creationId xmlns:a16="http://schemas.microsoft.com/office/drawing/2014/main" id="{DA735EB0-B9E4-CC30-A509-52B17F274E5D}"/>
              </a:ext>
            </a:extLst>
          </p:cNvPr>
          <p:cNvSpPr txBox="1"/>
          <p:nvPr/>
        </p:nvSpPr>
        <p:spPr>
          <a:xfrm>
            <a:off x="567549" y="4744225"/>
            <a:ext cx="5363653" cy="923330"/>
          </a:xfrm>
          <a:prstGeom prst="rect">
            <a:avLst/>
          </a:prstGeom>
          <a:noFill/>
        </p:spPr>
        <p:txBody>
          <a:bodyPr wrap="square" rtlCol="0">
            <a:spAutoFit/>
          </a:bodyPr>
          <a:lstStyle/>
          <a:p>
            <a:r>
              <a:rPr lang="en-US" dirty="0">
                <a:solidFill>
                  <a:srgbClr val="FF0000"/>
                </a:solidFill>
              </a:rPr>
              <a:t>Note: </a:t>
            </a:r>
          </a:p>
          <a:p>
            <a:r>
              <a:rPr lang="en-US" dirty="0">
                <a:solidFill>
                  <a:srgbClr val="FF0000"/>
                </a:solidFill>
              </a:rPr>
              <a:t>If the compression point or the TOI is not provided in the datasheet, you can fill either one</a:t>
            </a:r>
          </a:p>
        </p:txBody>
      </p:sp>
    </p:spTree>
    <p:extLst>
      <p:ext uri="{BB962C8B-B14F-4D97-AF65-F5344CB8AC3E}">
        <p14:creationId xmlns:p14="http://schemas.microsoft.com/office/powerpoint/2010/main" val="4236318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46</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155314" y="78967"/>
            <a:ext cx="3619709" cy="707886"/>
          </a:xfrm>
          <a:prstGeom prst="rect">
            <a:avLst/>
          </a:prstGeom>
          <a:noFill/>
        </p:spPr>
        <p:txBody>
          <a:bodyPr wrap="none" rtlCol="0">
            <a:spAutoFit/>
          </a:bodyPr>
          <a:lstStyle/>
          <a:p>
            <a:pPr algn="ctr"/>
            <a:r>
              <a:rPr lang="en-US" sz="4000" b="1" dirty="0"/>
              <a:t>ADS Filter Setup</a:t>
            </a:r>
          </a:p>
        </p:txBody>
      </p:sp>
      <p:sp>
        <p:nvSpPr>
          <p:cNvPr id="4" name="TextBox 3">
            <a:extLst>
              <a:ext uri="{FF2B5EF4-FFF2-40B4-BE49-F238E27FC236}">
                <a16:creationId xmlns:a16="http://schemas.microsoft.com/office/drawing/2014/main" id="{FD52EB7D-D279-3046-447F-7CB5C2C13563}"/>
              </a:ext>
            </a:extLst>
          </p:cNvPr>
          <p:cNvSpPr txBox="1"/>
          <p:nvPr/>
        </p:nvSpPr>
        <p:spPr>
          <a:xfrm>
            <a:off x="291797" y="1135696"/>
            <a:ext cx="4485736" cy="461665"/>
          </a:xfrm>
          <a:prstGeom prst="rect">
            <a:avLst/>
          </a:prstGeom>
          <a:noFill/>
        </p:spPr>
        <p:txBody>
          <a:bodyPr wrap="square" rtlCol="0">
            <a:spAutoFit/>
          </a:bodyPr>
          <a:lstStyle/>
          <a:p>
            <a:r>
              <a:rPr lang="en-US" sz="2400" b="1" dirty="0"/>
              <a:t>ADS Filter setup</a:t>
            </a:r>
          </a:p>
        </p:txBody>
      </p:sp>
      <p:sp>
        <p:nvSpPr>
          <p:cNvPr id="5" name="TextBox 4">
            <a:extLst>
              <a:ext uri="{FF2B5EF4-FFF2-40B4-BE49-F238E27FC236}">
                <a16:creationId xmlns:a16="http://schemas.microsoft.com/office/drawing/2014/main" id="{718162AC-3B50-5CAB-990D-D3FB0C4451F8}"/>
              </a:ext>
            </a:extLst>
          </p:cNvPr>
          <p:cNvSpPr txBox="1"/>
          <p:nvPr/>
        </p:nvSpPr>
        <p:spPr>
          <a:xfrm>
            <a:off x="185780" y="1647419"/>
            <a:ext cx="5923472" cy="1631216"/>
          </a:xfrm>
          <a:prstGeom prst="rect">
            <a:avLst/>
          </a:prstGeom>
          <a:noFill/>
        </p:spPr>
        <p:txBody>
          <a:bodyPr wrap="square" rtlCol="0">
            <a:spAutoFit/>
          </a:bodyPr>
          <a:lstStyle/>
          <a:p>
            <a:pPr algn="just"/>
            <a:r>
              <a:rPr lang="en-US" sz="2000" dirty="0"/>
              <a:t>Setup the filter for the simulations. </a:t>
            </a:r>
          </a:p>
          <a:p>
            <a:pPr marL="342900" indent="-342900" algn="just">
              <a:buFont typeface="Arial" panose="020B0604020202020204" pitchFamily="34" charset="0"/>
              <a:buChar char="•"/>
            </a:pPr>
            <a:r>
              <a:rPr lang="en-US" sz="2000" dirty="0"/>
              <a:t>Set the center frequency as 5GHz (</a:t>
            </a:r>
            <a:r>
              <a:rPr lang="en-US" sz="2000" b="1" dirty="0"/>
              <a:t>Blue Arrow)</a:t>
            </a:r>
            <a:r>
              <a:rPr lang="en-US" sz="2000" dirty="0"/>
              <a:t>. </a:t>
            </a:r>
          </a:p>
          <a:p>
            <a:pPr marL="342900" indent="-342900" algn="just">
              <a:buFont typeface="Arial" panose="020B0604020202020204" pitchFamily="34" charset="0"/>
              <a:buChar char="•"/>
            </a:pPr>
            <a:r>
              <a:rPr lang="en-US" sz="2000" dirty="0"/>
              <a:t>Set the pass bandwidth to be 0.5 GHz </a:t>
            </a:r>
            <a:r>
              <a:rPr lang="en-US" sz="2000" b="1" dirty="0"/>
              <a:t>(Red Arrow)</a:t>
            </a:r>
            <a:r>
              <a:rPr lang="en-US" sz="2000" dirty="0"/>
              <a:t>.</a:t>
            </a:r>
          </a:p>
          <a:p>
            <a:pPr marL="342900" indent="-342900" algn="just">
              <a:buFont typeface="Arial" panose="020B0604020202020204" pitchFamily="34" charset="0"/>
              <a:buChar char="•"/>
            </a:pPr>
            <a:r>
              <a:rPr lang="en-US" sz="2000" dirty="0"/>
              <a:t>Set the stop bandwidth to be 1GHz </a:t>
            </a:r>
            <a:r>
              <a:rPr lang="en-US" sz="2000" b="1" dirty="0"/>
              <a:t>(Orange Arrow). </a:t>
            </a:r>
          </a:p>
          <a:p>
            <a:pPr marL="342900" indent="-342900" algn="just">
              <a:buFont typeface="Arial" panose="020B0604020202020204" pitchFamily="34" charset="0"/>
              <a:buChar char="•"/>
            </a:pPr>
            <a:r>
              <a:rPr lang="en-US" sz="2000" dirty="0"/>
              <a:t>Set the filter order to 6 (</a:t>
            </a:r>
            <a:r>
              <a:rPr lang="en-US" sz="2000" b="1" dirty="0"/>
              <a:t>Yellow Arrow)</a:t>
            </a:r>
            <a:r>
              <a:rPr lang="en-US" sz="2000" dirty="0"/>
              <a:t>. </a:t>
            </a:r>
          </a:p>
        </p:txBody>
      </p:sp>
      <p:pic>
        <p:nvPicPr>
          <p:cNvPr id="9" name="Picture 8">
            <a:extLst>
              <a:ext uri="{FF2B5EF4-FFF2-40B4-BE49-F238E27FC236}">
                <a16:creationId xmlns:a16="http://schemas.microsoft.com/office/drawing/2014/main" id="{89D755C7-6EC5-C8DD-59C2-9DC3583A2D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03688" y="874704"/>
            <a:ext cx="3398689" cy="5434539"/>
          </a:xfrm>
          <a:prstGeom prst="rect">
            <a:avLst/>
          </a:prstGeom>
        </p:spPr>
      </p:pic>
    </p:spTree>
    <p:extLst>
      <p:ext uri="{BB962C8B-B14F-4D97-AF65-F5344CB8AC3E}">
        <p14:creationId xmlns:p14="http://schemas.microsoft.com/office/powerpoint/2010/main" val="1549491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47</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499672" y="78967"/>
            <a:ext cx="10931006" cy="707886"/>
          </a:xfrm>
          <a:prstGeom prst="rect">
            <a:avLst/>
          </a:prstGeom>
          <a:noFill/>
        </p:spPr>
        <p:txBody>
          <a:bodyPr wrap="none" rtlCol="0">
            <a:spAutoFit/>
          </a:bodyPr>
          <a:lstStyle/>
          <a:p>
            <a:pPr algn="ctr"/>
            <a:r>
              <a:rPr lang="en-US" sz="4000" b="1" dirty="0"/>
              <a:t>ADS Transmitter Simulation - NF, Gain(SSB) Results</a:t>
            </a:r>
          </a:p>
        </p:txBody>
      </p:sp>
      <p:sp>
        <p:nvSpPr>
          <p:cNvPr id="4" name="TextBox 3">
            <a:extLst>
              <a:ext uri="{FF2B5EF4-FFF2-40B4-BE49-F238E27FC236}">
                <a16:creationId xmlns:a16="http://schemas.microsoft.com/office/drawing/2014/main" id="{50885C73-7CEC-87DF-453A-7C82C61FEDC1}"/>
              </a:ext>
            </a:extLst>
          </p:cNvPr>
          <p:cNvSpPr txBox="1"/>
          <p:nvPr/>
        </p:nvSpPr>
        <p:spPr>
          <a:xfrm>
            <a:off x="5459864" y="786853"/>
            <a:ext cx="1272271" cy="553998"/>
          </a:xfrm>
          <a:prstGeom prst="rect">
            <a:avLst/>
          </a:prstGeom>
          <a:noFill/>
        </p:spPr>
        <p:txBody>
          <a:bodyPr wrap="none" rtlCol="0">
            <a:spAutoFit/>
          </a:bodyPr>
          <a:lstStyle/>
          <a:p>
            <a:r>
              <a:rPr lang="en-US" sz="3000" b="1" dirty="0"/>
              <a:t>Report</a:t>
            </a:r>
          </a:p>
        </p:txBody>
      </p:sp>
      <p:sp>
        <p:nvSpPr>
          <p:cNvPr id="8" name="TextBox 7">
            <a:extLst>
              <a:ext uri="{FF2B5EF4-FFF2-40B4-BE49-F238E27FC236}">
                <a16:creationId xmlns:a16="http://schemas.microsoft.com/office/drawing/2014/main" id="{2703563E-A88D-FF45-B5FB-B0D7E1C43C4C}"/>
              </a:ext>
            </a:extLst>
          </p:cNvPr>
          <p:cNvSpPr txBox="1"/>
          <p:nvPr/>
        </p:nvSpPr>
        <p:spPr>
          <a:xfrm>
            <a:off x="4623761" y="2555938"/>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9" name="TextBox 8">
            <a:extLst>
              <a:ext uri="{FF2B5EF4-FFF2-40B4-BE49-F238E27FC236}">
                <a16:creationId xmlns:a16="http://schemas.microsoft.com/office/drawing/2014/main" id="{19636FDB-9ADA-3049-BEC3-B19CA399C046}"/>
              </a:ext>
            </a:extLst>
          </p:cNvPr>
          <p:cNvSpPr txBox="1"/>
          <p:nvPr/>
        </p:nvSpPr>
        <p:spPr>
          <a:xfrm>
            <a:off x="4386728" y="2925270"/>
            <a:ext cx="3766672" cy="1477328"/>
          </a:xfrm>
          <a:prstGeom prst="rect">
            <a:avLst/>
          </a:prstGeom>
          <a:noFill/>
        </p:spPr>
        <p:txBody>
          <a:bodyPr wrap="square" rtlCol="0">
            <a:spAutoFit/>
          </a:bodyPr>
          <a:lstStyle/>
          <a:p>
            <a:pPr algn="ctr"/>
            <a:r>
              <a:rPr lang="en-US" b="1" dirty="0">
                <a:solidFill>
                  <a:srgbClr val="FF0000"/>
                </a:solidFill>
              </a:rPr>
              <a:t>Results Window, similar to Slide 10.</a:t>
            </a: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Refer to slides 6-10 for setup.  </a:t>
            </a:r>
          </a:p>
        </p:txBody>
      </p:sp>
      <p:pic>
        <p:nvPicPr>
          <p:cNvPr id="7" name="Picture 6">
            <a:extLst>
              <a:ext uri="{FF2B5EF4-FFF2-40B4-BE49-F238E27FC236}">
                <a16:creationId xmlns:a16="http://schemas.microsoft.com/office/drawing/2014/main" id="{B4AFE3D1-FCED-E797-9D7F-C57C4922D2BA}"/>
              </a:ext>
            </a:extLst>
          </p:cNvPr>
          <p:cNvPicPr>
            <a:picLocks noChangeAspect="1"/>
          </p:cNvPicPr>
          <p:nvPr/>
        </p:nvPicPr>
        <p:blipFill>
          <a:blip r:embed="rId2"/>
          <a:stretch>
            <a:fillRect/>
          </a:stretch>
        </p:blipFill>
        <p:spPr>
          <a:xfrm>
            <a:off x="2343705" y="1300979"/>
            <a:ext cx="8468216" cy="5461104"/>
          </a:xfrm>
          <a:prstGeom prst="rect">
            <a:avLst/>
          </a:prstGeom>
        </p:spPr>
      </p:pic>
    </p:spTree>
    <p:extLst>
      <p:ext uri="{BB962C8B-B14F-4D97-AF65-F5344CB8AC3E}">
        <p14:creationId xmlns:p14="http://schemas.microsoft.com/office/powerpoint/2010/main" val="702029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FC8A7-6E70-3824-A448-597E411C3460}"/>
              </a:ext>
            </a:extLst>
          </p:cNvPr>
          <p:cNvPicPr>
            <a:picLocks noChangeAspect="1"/>
          </p:cNvPicPr>
          <p:nvPr/>
        </p:nvPicPr>
        <p:blipFill>
          <a:blip r:embed="rId2"/>
          <a:stretch>
            <a:fillRect/>
          </a:stretch>
        </p:blipFill>
        <p:spPr>
          <a:xfrm>
            <a:off x="6864697" y="839551"/>
            <a:ext cx="3491805" cy="5580855"/>
          </a:xfrm>
          <a:prstGeom prst="rect">
            <a:avLst/>
          </a:prstGeom>
        </p:spPr>
      </p:pic>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48</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912961" y="78967"/>
            <a:ext cx="10104434" cy="707886"/>
          </a:xfrm>
          <a:prstGeom prst="rect">
            <a:avLst/>
          </a:prstGeom>
          <a:noFill/>
        </p:spPr>
        <p:txBody>
          <a:bodyPr wrap="none" rtlCol="0">
            <a:spAutoFit/>
          </a:bodyPr>
          <a:lstStyle/>
          <a:p>
            <a:pPr algn="ctr"/>
            <a:r>
              <a:rPr lang="en-US" sz="4000" b="1" dirty="0"/>
              <a:t>ADS Transmitter Simulation –Spectrum Results</a:t>
            </a:r>
          </a:p>
        </p:txBody>
      </p:sp>
      <p:sp>
        <p:nvSpPr>
          <p:cNvPr id="5" name="TextBox 4">
            <a:extLst>
              <a:ext uri="{FF2B5EF4-FFF2-40B4-BE49-F238E27FC236}">
                <a16:creationId xmlns:a16="http://schemas.microsoft.com/office/drawing/2014/main" id="{3716F98C-0540-9EB3-565E-E501C2CBAAB6}"/>
              </a:ext>
            </a:extLst>
          </p:cNvPr>
          <p:cNvSpPr txBox="1"/>
          <p:nvPr/>
        </p:nvSpPr>
        <p:spPr>
          <a:xfrm>
            <a:off x="5459864" y="723147"/>
            <a:ext cx="1272271" cy="553998"/>
          </a:xfrm>
          <a:prstGeom prst="rect">
            <a:avLst/>
          </a:prstGeom>
          <a:noFill/>
        </p:spPr>
        <p:txBody>
          <a:bodyPr wrap="none" rtlCol="0">
            <a:spAutoFit/>
          </a:bodyPr>
          <a:lstStyle/>
          <a:p>
            <a:r>
              <a:rPr lang="en-US" sz="3000" b="1" dirty="0"/>
              <a:t>Report</a:t>
            </a:r>
          </a:p>
        </p:txBody>
      </p:sp>
      <p:sp>
        <p:nvSpPr>
          <p:cNvPr id="13" name="TextBox 12">
            <a:extLst>
              <a:ext uri="{FF2B5EF4-FFF2-40B4-BE49-F238E27FC236}">
                <a16:creationId xmlns:a16="http://schemas.microsoft.com/office/drawing/2014/main" id="{BFE9E68B-E514-194C-8399-1F7642565ED7}"/>
              </a:ext>
            </a:extLst>
          </p:cNvPr>
          <p:cNvSpPr txBox="1"/>
          <p:nvPr/>
        </p:nvSpPr>
        <p:spPr>
          <a:xfrm>
            <a:off x="1329696" y="2048107"/>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14" name="TextBox 13">
            <a:extLst>
              <a:ext uri="{FF2B5EF4-FFF2-40B4-BE49-F238E27FC236}">
                <a16:creationId xmlns:a16="http://schemas.microsoft.com/office/drawing/2014/main" id="{A1367F2A-C745-764A-8D6A-729E51A2445B}"/>
              </a:ext>
            </a:extLst>
          </p:cNvPr>
          <p:cNvSpPr txBox="1"/>
          <p:nvPr/>
        </p:nvSpPr>
        <p:spPr>
          <a:xfrm>
            <a:off x="1787452" y="5454115"/>
            <a:ext cx="2442798" cy="646331"/>
          </a:xfrm>
          <a:prstGeom prst="rect">
            <a:avLst/>
          </a:prstGeom>
          <a:noFill/>
        </p:spPr>
        <p:txBody>
          <a:bodyPr wrap="square" rtlCol="0">
            <a:spAutoFit/>
          </a:bodyPr>
          <a:lstStyle/>
          <a:p>
            <a:pPr algn="ctr"/>
            <a:r>
              <a:rPr lang="en-US" b="1" dirty="0">
                <a:solidFill>
                  <a:srgbClr val="FF0000"/>
                </a:solidFill>
              </a:rPr>
              <a:t> Output Spectrum</a:t>
            </a:r>
            <a:br>
              <a:rPr lang="en-US" b="1" dirty="0">
                <a:solidFill>
                  <a:srgbClr val="FF0000"/>
                </a:solidFill>
              </a:rPr>
            </a:br>
            <a:endParaRPr lang="en-US" b="1" dirty="0">
              <a:solidFill>
                <a:srgbClr val="FF0000"/>
              </a:solidFill>
            </a:endParaRPr>
          </a:p>
        </p:txBody>
      </p:sp>
      <p:sp>
        <p:nvSpPr>
          <p:cNvPr id="16" name="TextBox 15">
            <a:extLst>
              <a:ext uri="{FF2B5EF4-FFF2-40B4-BE49-F238E27FC236}">
                <a16:creationId xmlns:a16="http://schemas.microsoft.com/office/drawing/2014/main" id="{05DD4AC2-2BF6-5A49-BD93-77C712E52A30}"/>
              </a:ext>
            </a:extLst>
          </p:cNvPr>
          <p:cNvSpPr txBox="1"/>
          <p:nvPr/>
        </p:nvSpPr>
        <p:spPr>
          <a:xfrm>
            <a:off x="7178135" y="6288438"/>
            <a:ext cx="3055761" cy="369332"/>
          </a:xfrm>
          <a:prstGeom prst="rect">
            <a:avLst/>
          </a:prstGeom>
          <a:noFill/>
        </p:spPr>
        <p:txBody>
          <a:bodyPr wrap="square" rtlCol="0">
            <a:spAutoFit/>
          </a:bodyPr>
          <a:lstStyle/>
          <a:p>
            <a:pPr algn="ctr"/>
            <a:r>
              <a:rPr lang="en-US" b="1" dirty="0">
                <a:solidFill>
                  <a:srgbClr val="FF0000"/>
                </a:solidFill>
              </a:rPr>
              <a:t> Metrics Table</a:t>
            </a:r>
          </a:p>
        </p:txBody>
      </p:sp>
      <p:pic>
        <p:nvPicPr>
          <p:cNvPr id="7" name="Picture 6">
            <a:extLst>
              <a:ext uri="{FF2B5EF4-FFF2-40B4-BE49-F238E27FC236}">
                <a16:creationId xmlns:a16="http://schemas.microsoft.com/office/drawing/2014/main" id="{A2CF717E-795C-A8F7-6D7B-C62F86B862AC}"/>
              </a:ext>
            </a:extLst>
          </p:cNvPr>
          <p:cNvPicPr>
            <a:picLocks noChangeAspect="1"/>
          </p:cNvPicPr>
          <p:nvPr/>
        </p:nvPicPr>
        <p:blipFill>
          <a:blip r:embed="rId3"/>
          <a:stretch>
            <a:fillRect/>
          </a:stretch>
        </p:blipFill>
        <p:spPr>
          <a:xfrm>
            <a:off x="0" y="1294901"/>
            <a:ext cx="5754239" cy="3522493"/>
          </a:xfrm>
          <a:prstGeom prst="rect">
            <a:avLst/>
          </a:prstGeom>
        </p:spPr>
      </p:pic>
    </p:spTree>
    <p:extLst>
      <p:ext uri="{BB962C8B-B14F-4D97-AF65-F5344CB8AC3E}">
        <p14:creationId xmlns:p14="http://schemas.microsoft.com/office/powerpoint/2010/main" val="1379593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49</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613677" y="78967"/>
            <a:ext cx="10702995" cy="707886"/>
          </a:xfrm>
          <a:prstGeom prst="rect">
            <a:avLst/>
          </a:prstGeom>
          <a:noFill/>
        </p:spPr>
        <p:txBody>
          <a:bodyPr wrap="none" rtlCol="0">
            <a:spAutoFit/>
          </a:bodyPr>
          <a:lstStyle/>
          <a:p>
            <a:pPr algn="ctr"/>
            <a:r>
              <a:rPr lang="en-US" sz="4000" b="1" dirty="0"/>
              <a:t>ADS Transmitter Simulation -TOI and Gain Results</a:t>
            </a:r>
          </a:p>
        </p:txBody>
      </p:sp>
      <p:sp>
        <p:nvSpPr>
          <p:cNvPr id="4" name="TextBox 3">
            <a:extLst>
              <a:ext uri="{FF2B5EF4-FFF2-40B4-BE49-F238E27FC236}">
                <a16:creationId xmlns:a16="http://schemas.microsoft.com/office/drawing/2014/main" id="{B5A9ABDF-7096-EEC4-1FEB-30788CCC0E10}"/>
              </a:ext>
            </a:extLst>
          </p:cNvPr>
          <p:cNvSpPr txBox="1"/>
          <p:nvPr/>
        </p:nvSpPr>
        <p:spPr>
          <a:xfrm>
            <a:off x="5459864" y="723147"/>
            <a:ext cx="1272271" cy="553998"/>
          </a:xfrm>
          <a:prstGeom prst="rect">
            <a:avLst/>
          </a:prstGeom>
          <a:noFill/>
        </p:spPr>
        <p:txBody>
          <a:bodyPr wrap="none" rtlCol="0">
            <a:spAutoFit/>
          </a:bodyPr>
          <a:lstStyle/>
          <a:p>
            <a:r>
              <a:rPr lang="en-US" sz="3000" b="1" dirty="0"/>
              <a:t>Report</a:t>
            </a:r>
          </a:p>
        </p:txBody>
      </p:sp>
      <p:sp>
        <p:nvSpPr>
          <p:cNvPr id="11" name="TextBox 10">
            <a:extLst>
              <a:ext uri="{FF2B5EF4-FFF2-40B4-BE49-F238E27FC236}">
                <a16:creationId xmlns:a16="http://schemas.microsoft.com/office/drawing/2014/main" id="{D4FF6DB7-2BCD-2142-918C-667EECB585C9}"/>
              </a:ext>
            </a:extLst>
          </p:cNvPr>
          <p:cNvSpPr txBox="1"/>
          <p:nvPr/>
        </p:nvSpPr>
        <p:spPr>
          <a:xfrm>
            <a:off x="4287330" y="1848574"/>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12" name="TextBox 11">
            <a:extLst>
              <a:ext uri="{FF2B5EF4-FFF2-40B4-BE49-F238E27FC236}">
                <a16:creationId xmlns:a16="http://schemas.microsoft.com/office/drawing/2014/main" id="{7A3F2655-1954-E94D-B0E6-8B6F10764394}"/>
              </a:ext>
            </a:extLst>
          </p:cNvPr>
          <p:cNvSpPr txBox="1"/>
          <p:nvPr/>
        </p:nvSpPr>
        <p:spPr>
          <a:xfrm>
            <a:off x="3575458" y="4906815"/>
            <a:ext cx="4300023" cy="646331"/>
          </a:xfrm>
          <a:prstGeom prst="rect">
            <a:avLst/>
          </a:prstGeom>
          <a:noFill/>
        </p:spPr>
        <p:txBody>
          <a:bodyPr wrap="square" rtlCol="0">
            <a:spAutoFit/>
          </a:bodyPr>
          <a:lstStyle/>
          <a:p>
            <a:pPr algn="ctr"/>
            <a:r>
              <a:rPr lang="en-US" b="1" dirty="0">
                <a:solidFill>
                  <a:srgbClr val="FF0000"/>
                </a:solidFill>
              </a:rPr>
              <a:t>Up conversion Output Spectrum</a:t>
            </a:r>
            <a:br>
              <a:rPr lang="en-US" b="1" dirty="0">
                <a:solidFill>
                  <a:srgbClr val="FF0000"/>
                </a:solidFill>
              </a:rPr>
            </a:br>
            <a:endParaRPr lang="en-US" b="1" dirty="0">
              <a:solidFill>
                <a:srgbClr val="FF0000"/>
              </a:solidFill>
            </a:endParaRPr>
          </a:p>
        </p:txBody>
      </p:sp>
      <p:pic>
        <p:nvPicPr>
          <p:cNvPr id="7" name="Picture 6" descr="A graph showing the output spectrum&#10;&#10;Description automatically generated">
            <a:extLst>
              <a:ext uri="{FF2B5EF4-FFF2-40B4-BE49-F238E27FC236}">
                <a16:creationId xmlns:a16="http://schemas.microsoft.com/office/drawing/2014/main" id="{2B0D77E8-48C3-ACD2-A882-77C2F0524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543" y="1372289"/>
            <a:ext cx="5595610" cy="3501692"/>
          </a:xfrm>
          <a:prstGeom prst="rect">
            <a:avLst/>
          </a:prstGeom>
        </p:spPr>
      </p:pic>
    </p:spTree>
    <p:extLst>
      <p:ext uri="{BB962C8B-B14F-4D97-AF65-F5344CB8AC3E}">
        <p14:creationId xmlns:p14="http://schemas.microsoft.com/office/powerpoint/2010/main" val="312671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5</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3777538" y="136525"/>
            <a:ext cx="3351559" cy="584775"/>
          </a:xfrm>
          <a:prstGeom prst="rect">
            <a:avLst/>
          </a:prstGeom>
          <a:noFill/>
        </p:spPr>
        <p:txBody>
          <a:bodyPr wrap="none" rtlCol="0">
            <a:spAutoFit/>
          </a:bodyPr>
          <a:lstStyle/>
          <a:p>
            <a:r>
              <a:rPr lang="en-US" sz="3200" b="1" dirty="0"/>
              <a:t>Datasheets – COTS</a:t>
            </a:r>
          </a:p>
        </p:txBody>
      </p:sp>
      <p:sp>
        <p:nvSpPr>
          <p:cNvPr id="4" name="TextBox 3">
            <a:extLst>
              <a:ext uri="{FF2B5EF4-FFF2-40B4-BE49-F238E27FC236}">
                <a16:creationId xmlns:a16="http://schemas.microsoft.com/office/drawing/2014/main" id="{41030003-B6D5-6C69-E2E5-FF365F9213FE}"/>
              </a:ext>
            </a:extLst>
          </p:cNvPr>
          <p:cNvSpPr txBox="1"/>
          <p:nvPr/>
        </p:nvSpPr>
        <p:spPr>
          <a:xfrm>
            <a:off x="241540" y="1199072"/>
            <a:ext cx="5926347" cy="461665"/>
          </a:xfrm>
          <a:prstGeom prst="rect">
            <a:avLst/>
          </a:prstGeom>
          <a:noFill/>
        </p:spPr>
        <p:txBody>
          <a:bodyPr wrap="square" rtlCol="0">
            <a:spAutoFit/>
          </a:bodyPr>
          <a:lstStyle/>
          <a:p>
            <a:r>
              <a:rPr lang="en-US" sz="2400" b="1" dirty="0">
                <a:solidFill>
                  <a:srgbClr val="FF0000"/>
                </a:solidFill>
              </a:rPr>
              <a:t>Read the Datasheets:</a:t>
            </a:r>
          </a:p>
        </p:txBody>
      </p:sp>
      <p:sp>
        <p:nvSpPr>
          <p:cNvPr id="5" name="TextBox 4">
            <a:extLst>
              <a:ext uri="{FF2B5EF4-FFF2-40B4-BE49-F238E27FC236}">
                <a16:creationId xmlns:a16="http://schemas.microsoft.com/office/drawing/2014/main" id="{EDDA4061-6F58-075F-2672-C7BA2E640485}"/>
              </a:ext>
            </a:extLst>
          </p:cNvPr>
          <p:cNvSpPr txBox="1"/>
          <p:nvPr/>
        </p:nvSpPr>
        <p:spPr>
          <a:xfrm>
            <a:off x="409703" y="1660737"/>
            <a:ext cx="10611238" cy="3170099"/>
          </a:xfrm>
          <a:prstGeom prst="rect">
            <a:avLst/>
          </a:prstGeom>
          <a:noFill/>
        </p:spPr>
        <p:txBody>
          <a:bodyPr wrap="none" rtlCol="0">
            <a:spAutoFit/>
          </a:bodyPr>
          <a:lstStyle/>
          <a:p>
            <a:pPr marL="285750" indent="-285750">
              <a:buFont typeface="Arial" panose="020B0604020202020204" pitchFamily="34" charset="0"/>
              <a:buChar char="•"/>
            </a:pPr>
            <a:r>
              <a:rPr lang="en-US" sz="2000" dirty="0"/>
              <a:t>Please read through the datasheets provided. </a:t>
            </a:r>
          </a:p>
          <a:p>
            <a:pPr marL="285750" indent="-285750">
              <a:buFont typeface="Arial" panose="020B0604020202020204" pitchFamily="34" charset="0"/>
              <a:buChar char="•"/>
            </a:pPr>
            <a:r>
              <a:rPr lang="en-US" sz="2000" dirty="0"/>
              <a:t>There are a total of 3 data sheets included. If you cannot download them from Canvas, </a:t>
            </a:r>
            <a:br>
              <a:rPr lang="en-US" sz="2000" dirty="0"/>
            </a:br>
            <a:r>
              <a:rPr lang="en-US" sz="2000" dirty="0"/>
              <a:t>please follow the links in the appendix. </a:t>
            </a:r>
          </a:p>
          <a:p>
            <a:pPr marL="285750" indent="-285750">
              <a:buFont typeface="Arial" panose="020B0604020202020204" pitchFamily="34" charset="0"/>
              <a:buChar char="•"/>
            </a:pPr>
            <a:r>
              <a:rPr lang="en-US" sz="2000" dirty="0"/>
              <a:t>The filter does not have a data sheet (Assume perfect matching)</a:t>
            </a:r>
          </a:p>
          <a:p>
            <a:pPr marL="285750" indent="-285750">
              <a:buFont typeface="Arial" panose="020B0604020202020204" pitchFamily="34" charset="0"/>
              <a:buChar char="•"/>
            </a:pPr>
            <a:r>
              <a:rPr lang="en-US" sz="2000" dirty="0"/>
              <a:t>All the necessary/critical specifications are tagged with red lettering for you within the datasheet.</a:t>
            </a:r>
          </a:p>
          <a:p>
            <a:pPr marL="285750" indent="-285750">
              <a:buFont typeface="Arial" panose="020B0604020202020204" pitchFamily="34" charset="0"/>
              <a:buChar char="•"/>
            </a:pPr>
            <a:r>
              <a:rPr lang="en-US" sz="2000" dirty="0"/>
              <a:t>Insertion loss is always often located at the bottom of the datasheet. </a:t>
            </a:r>
          </a:p>
          <a:p>
            <a:pPr marL="285750" indent="-285750">
              <a:buFont typeface="Arial" panose="020B0604020202020204" pitchFamily="34" charset="0"/>
              <a:buChar char="•"/>
            </a:pPr>
            <a:r>
              <a:rPr lang="en-US" sz="2000" dirty="0"/>
              <a:t>If there are any questions, please ask.</a:t>
            </a:r>
          </a:p>
          <a:p>
            <a:endParaRPr lang="en-US" sz="2000" dirty="0"/>
          </a:p>
          <a:p>
            <a:endParaRPr lang="en-US" sz="2000" dirty="0"/>
          </a:p>
          <a:p>
            <a:r>
              <a:rPr lang="en-US" sz="2200" b="1" dirty="0"/>
              <a:t>YOU WILL NEXT CREATE MODELS FOR THESE COTS PARTS IN MATLAB. </a:t>
            </a:r>
          </a:p>
        </p:txBody>
      </p:sp>
    </p:spTree>
    <p:extLst>
      <p:ext uri="{BB962C8B-B14F-4D97-AF65-F5344CB8AC3E}">
        <p14:creationId xmlns:p14="http://schemas.microsoft.com/office/powerpoint/2010/main" val="698534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50</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613677" y="78967"/>
            <a:ext cx="10702995" cy="707886"/>
          </a:xfrm>
          <a:prstGeom prst="rect">
            <a:avLst/>
          </a:prstGeom>
          <a:noFill/>
        </p:spPr>
        <p:txBody>
          <a:bodyPr wrap="none" rtlCol="0">
            <a:spAutoFit/>
          </a:bodyPr>
          <a:lstStyle/>
          <a:p>
            <a:pPr algn="ctr"/>
            <a:r>
              <a:rPr lang="en-US" sz="4000" b="1" dirty="0"/>
              <a:t>ADS Transmitter Simulation -TOI and Gain Results</a:t>
            </a:r>
          </a:p>
        </p:txBody>
      </p:sp>
      <p:sp>
        <p:nvSpPr>
          <p:cNvPr id="4" name="TextBox 3">
            <a:extLst>
              <a:ext uri="{FF2B5EF4-FFF2-40B4-BE49-F238E27FC236}">
                <a16:creationId xmlns:a16="http://schemas.microsoft.com/office/drawing/2014/main" id="{B5A9ABDF-7096-EEC4-1FEB-30788CCC0E10}"/>
              </a:ext>
            </a:extLst>
          </p:cNvPr>
          <p:cNvSpPr txBox="1"/>
          <p:nvPr/>
        </p:nvSpPr>
        <p:spPr>
          <a:xfrm>
            <a:off x="5459864" y="723147"/>
            <a:ext cx="1272271" cy="553998"/>
          </a:xfrm>
          <a:prstGeom prst="rect">
            <a:avLst/>
          </a:prstGeom>
          <a:noFill/>
        </p:spPr>
        <p:txBody>
          <a:bodyPr wrap="none" rtlCol="0">
            <a:spAutoFit/>
          </a:bodyPr>
          <a:lstStyle/>
          <a:p>
            <a:r>
              <a:rPr lang="en-US" sz="3000" b="1" dirty="0"/>
              <a:t>Report</a:t>
            </a:r>
          </a:p>
        </p:txBody>
      </p:sp>
      <p:sp>
        <p:nvSpPr>
          <p:cNvPr id="9" name="TextBox 8">
            <a:extLst>
              <a:ext uri="{FF2B5EF4-FFF2-40B4-BE49-F238E27FC236}">
                <a16:creationId xmlns:a16="http://schemas.microsoft.com/office/drawing/2014/main" id="{BB799F76-C0A0-C045-826D-E505CA8B0FD4}"/>
              </a:ext>
            </a:extLst>
          </p:cNvPr>
          <p:cNvSpPr txBox="1"/>
          <p:nvPr/>
        </p:nvSpPr>
        <p:spPr>
          <a:xfrm>
            <a:off x="4242726" y="2417439"/>
            <a:ext cx="3355675" cy="369332"/>
          </a:xfrm>
          <a:prstGeom prst="rect">
            <a:avLst/>
          </a:prstGeom>
          <a:noFill/>
        </p:spPr>
        <p:txBody>
          <a:bodyPr wrap="square" rtlCol="0">
            <a:spAutoFit/>
          </a:bodyPr>
          <a:lstStyle/>
          <a:p>
            <a:r>
              <a:rPr lang="en-US" b="1" dirty="0">
                <a:solidFill>
                  <a:srgbClr val="FF0000"/>
                </a:solidFill>
              </a:rPr>
              <a:t>Please place the screenshot here</a:t>
            </a:r>
          </a:p>
        </p:txBody>
      </p:sp>
      <p:sp>
        <p:nvSpPr>
          <p:cNvPr id="13" name="TextBox 12">
            <a:extLst>
              <a:ext uri="{FF2B5EF4-FFF2-40B4-BE49-F238E27FC236}">
                <a16:creationId xmlns:a16="http://schemas.microsoft.com/office/drawing/2014/main" id="{F35612AB-9D09-EE46-BEE9-AA8D2E84B747}"/>
              </a:ext>
            </a:extLst>
          </p:cNvPr>
          <p:cNvSpPr txBox="1"/>
          <p:nvPr/>
        </p:nvSpPr>
        <p:spPr>
          <a:xfrm>
            <a:off x="3575680" y="5677765"/>
            <a:ext cx="4512211" cy="369332"/>
          </a:xfrm>
          <a:prstGeom prst="rect">
            <a:avLst/>
          </a:prstGeom>
          <a:noFill/>
        </p:spPr>
        <p:txBody>
          <a:bodyPr wrap="square" rtlCol="0">
            <a:spAutoFit/>
          </a:bodyPr>
          <a:lstStyle/>
          <a:p>
            <a:pPr algn="ctr"/>
            <a:r>
              <a:rPr lang="en-US" b="1" dirty="0">
                <a:solidFill>
                  <a:srgbClr val="FF0000"/>
                </a:solidFill>
              </a:rPr>
              <a:t>Up conversion Output Table</a:t>
            </a:r>
          </a:p>
        </p:txBody>
      </p:sp>
      <p:pic>
        <p:nvPicPr>
          <p:cNvPr id="7" name="Picture 6" descr="A close-up of a paper&#10;&#10;Description automatically generated">
            <a:extLst>
              <a:ext uri="{FF2B5EF4-FFF2-40B4-BE49-F238E27FC236}">
                <a16:creationId xmlns:a16="http://schemas.microsoft.com/office/drawing/2014/main" id="{06A502D0-B4B6-C407-1F83-604F86C42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574" y="1180235"/>
            <a:ext cx="5029200" cy="4267200"/>
          </a:xfrm>
          <a:prstGeom prst="rect">
            <a:avLst/>
          </a:prstGeom>
        </p:spPr>
      </p:pic>
    </p:spTree>
    <p:extLst>
      <p:ext uri="{BB962C8B-B14F-4D97-AF65-F5344CB8AC3E}">
        <p14:creationId xmlns:p14="http://schemas.microsoft.com/office/powerpoint/2010/main" val="2158118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51</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008493" y="78967"/>
            <a:ext cx="10045891" cy="707886"/>
          </a:xfrm>
          <a:prstGeom prst="rect">
            <a:avLst/>
          </a:prstGeom>
          <a:noFill/>
        </p:spPr>
        <p:txBody>
          <a:bodyPr wrap="none" rtlCol="0">
            <a:spAutoFit/>
          </a:bodyPr>
          <a:lstStyle/>
          <a:p>
            <a:pPr algn="ctr"/>
            <a:r>
              <a:rPr lang="en-US" sz="4000" b="1" dirty="0"/>
              <a:t>ADS Design Guide {Mixers-Compression Point}</a:t>
            </a:r>
          </a:p>
        </p:txBody>
      </p:sp>
      <p:sp>
        <p:nvSpPr>
          <p:cNvPr id="4" name="TextBox 3">
            <a:extLst>
              <a:ext uri="{FF2B5EF4-FFF2-40B4-BE49-F238E27FC236}">
                <a16:creationId xmlns:a16="http://schemas.microsoft.com/office/drawing/2014/main" id="{B5A9ABDF-7096-EEC4-1FEB-30788CCC0E10}"/>
              </a:ext>
            </a:extLst>
          </p:cNvPr>
          <p:cNvSpPr txBox="1"/>
          <p:nvPr/>
        </p:nvSpPr>
        <p:spPr>
          <a:xfrm>
            <a:off x="5459864" y="723147"/>
            <a:ext cx="1272271" cy="553998"/>
          </a:xfrm>
          <a:prstGeom prst="rect">
            <a:avLst/>
          </a:prstGeom>
          <a:noFill/>
        </p:spPr>
        <p:txBody>
          <a:bodyPr wrap="none" rtlCol="0">
            <a:spAutoFit/>
          </a:bodyPr>
          <a:lstStyle/>
          <a:p>
            <a:r>
              <a:rPr lang="en-US" sz="3000" b="1" dirty="0"/>
              <a:t>Report</a:t>
            </a:r>
          </a:p>
        </p:txBody>
      </p:sp>
      <p:pic>
        <p:nvPicPr>
          <p:cNvPr id="12" name="Picture 11">
            <a:extLst>
              <a:ext uri="{FF2B5EF4-FFF2-40B4-BE49-F238E27FC236}">
                <a16:creationId xmlns:a16="http://schemas.microsoft.com/office/drawing/2014/main" id="{65853543-6B1C-DAA6-E5BF-300EAADAFFA1}"/>
              </a:ext>
            </a:extLst>
          </p:cNvPr>
          <p:cNvPicPr>
            <a:picLocks noChangeAspect="1"/>
          </p:cNvPicPr>
          <p:nvPr/>
        </p:nvPicPr>
        <p:blipFill>
          <a:blip r:embed="rId2"/>
          <a:stretch>
            <a:fillRect/>
          </a:stretch>
        </p:blipFill>
        <p:spPr>
          <a:xfrm>
            <a:off x="1988598" y="1277145"/>
            <a:ext cx="8738606" cy="5429396"/>
          </a:xfrm>
          <a:prstGeom prst="rect">
            <a:avLst/>
          </a:prstGeom>
        </p:spPr>
      </p:pic>
    </p:spTree>
    <p:extLst>
      <p:ext uri="{BB962C8B-B14F-4D97-AF65-F5344CB8AC3E}">
        <p14:creationId xmlns:p14="http://schemas.microsoft.com/office/powerpoint/2010/main" val="3224902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52</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1780124" y="78967"/>
            <a:ext cx="8370113" cy="707886"/>
          </a:xfrm>
          <a:prstGeom prst="rect">
            <a:avLst/>
          </a:prstGeom>
          <a:noFill/>
        </p:spPr>
        <p:txBody>
          <a:bodyPr wrap="none" rtlCol="0">
            <a:spAutoFit/>
          </a:bodyPr>
          <a:lstStyle/>
          <a:p>
            <a:pPr algn="ctr"/>
            <a:r>
              <a:rPr lang="en-US" sz="4000" b="1" dirty="0"/>
              <a:t>ADS Transmitter Simulation Summary}</a:t>
            </a:r>
          </a:p>
        </p:txBody>
      </p:sp>
      <p:sp>
        <p:nvSpPr>
          <p:cNvPr id="4" name="TextBox 3">
            <a:extLst>
              <a:ext uri="{FF2B5EF4-FFF2-40B4-BE49-F238E27FC236}">
                <a16:creationId xmlns:a16="http://schemas.microsoft.com/office/drawing/2014/main" id="{B5A9ABDF-7096-EEC4-1FEB-30788CCC0E10}"/>
              </a:ext>
            </a:extLst>
          </p:cNvPr>
          <p:cNvSpPr txBox="1"/>
          <p:nvPr/>
        </p:nvSpPr>
        <p:spPr>
          <a:xfrm>
            <a:off x="5459864" y="723147"/>
            <a:ext cx="1272271" cy="553998"/>
          </a:xfrm>
          <a:prstGeom prst="rect">
            <a:avLst/>
          </a:prstGeom>
          <a:noFill/>
        </p:spPr>
        <p:txBody>
          <a:bodyPr wrap="none" rtlCol="0">
            <a:spAutoFit/>
          </a:bodyPr>
          <a:lstStyle/>
          <a:p>
            <a:r>
              <a:rPr lang="en-US" sz="3000" b="1" dirty="0"/>
              <a:t>Report</a:t>
            </a:r>
          </a:p>
        </p:txBody>
      </p:sp>
      <p:graphicFrame>
        <p:nvGraphicFramePr>
          <p:cNvPr id="9" name="Table 8">
            <a:extLst>
              <a:ext uri="{FF2B5EF4-FFF2-40B4-BE49-F238E27FC236}">
                <a16:creationId xmlns:a16="http://schemas.microsoft.com/office/drawing/2014/main" id="{5A00A72E-E139-5A0D-D00E-FBD5946E71F5}"/>
              </a:ext>
            </a:extLst>
          </p:cNvPr>
          <p:cNvGraphicFramePr>
            <a:graphicFrameLocks noGrp="1"/>
          </p:cNvGraphicFramePr>
          <p:nvPr/>
        </p:nvGraphicFramePr>
        <p:xfrm>
          <a:off x="1767840" y="1921325"/>
          <a:ext cx="8392160" cy="2397760"/>
        </p:xfrm>
        <a:graphic>
          <a:graphicData uri="http://schemas.openxmlformats.org/drawingml/2006/table">
            <a:tbl>
              <a:tblPr firstRow="1" bandRow="1">
                <a:tableStyleId>{073A0DAA-6AF3-43AB-8588-CEC1D06C72B9}</a:tableStyleId>
              </a:tblPr>
              <a:tblGrid>
                <a:gridCol w="2098040">
                  <a:extLst>
                    <a:ext uri="{9D8B030D-6E8A-4147-A177-3AD203B41FA5}">
                      <a16:colId xmlns:a16="http://schemas.microsoft.com/office/drawing/2014/main" val="2860703908"/>
                    </a:ext>
                  </a:extLst>
                </a:gridCol>
                <a:gridCol w="2098040">
                  <a:extLst>
                    <a:ext uri="{9D8B030D-6E8A-4147-A177-3AD203B41FA5}">
                      <a16:colId xmlns:a16="http://schemas.microsoft.com/office/drawing/2014/main" val="3439499947"/>
                    </a:ext>
                  </a:extLst>
                </a:gridCol>
                <a:gridCol w="2098040">
                  <a:extLst>
                    <a:ext uri="{9D8B030D-6E8A-4147-A177-3AD203B41FA5}">
                      <a16:colId xmlns:a16="http://schemas.microsoft.com/office/drawing/2014/main" val="1425139919"/>
                    </a:ext>
                  </a:extLst>
                </a:gridCol>
                <a:gridCol w="2098040">
                  <a:extLst>
                    <a:ext uri="{9D8B030D-6E8A-4147-A177-3AD203B41FA5}">
                      <a16:colId xmlns:a16="http://schemas.microsoft.com/office/drawing/2014/main" val="1448556288"/>
                    </a:ext>
                  </a:extLst>
                </a:gridCol>
              </a:tblGrid>
              <a:tr h="370840">
                <a:tc>
                  <a:txBody>
                    <a:bodyPr/>
                    <a:lstStyle/>
                    <a:p>
                      <a:pPr algn="ctr"/>
                      <a:r>
                        <a:rPr lang="en-US" dirty="0"/>
                        <a:t>Spec</a:t>
                      </a:r>
                    </a:p>
                  </a:txBody>
                  <a:tcPr/>
                </a:tc>
                <a:tc>
                  <a:txBody>
                    <a:bodyPr/>
                    <a:lstStyle/>
                    <a:p>
                      <a:pPr algn="ctr"/>
                      <a:r>
                        <a:rPr lang="en-US" dirty="0"/>
                        <a:t>Hand Calculations</a:t>
                      </a:r>
                    </a:p>
                  </a:txBody>
                  <a:tcPr/>
                </a:tc>
                <a:tc>
                  <a:txBody>
                    <a:bodyPr/>
                    <a:lstStyle/>
                    <a:p>
                      <a:pPr algn="ctr"/>
                      <a:r>
                        <a:rPr lang="en-US" dirty="0"/>
                        <a:t>MATLAB</a:t>
                      </a:r>
                    </a:p>
                  </a:txBody>
                  <a:tcPr/>
                </a:tc>
                <a:tc>
                  <a:txBody>
                    <a:bodyPr/>
                    <a:lstStyle/>
                    <a:p>
                      <a:pPr algn="ctr"/>
                      <a:r>
                        <a:rPr lang="en-US" dirty="0"/>
                        <a:t>ADS</a:t>
                      </a:r>
                    </a:p>
                  </a:txBody>
                  <a:tcPr/>
                </a:tc>
                <a:extLst>
                  <a:ext uri="{0D108BD9-81ED-4DB2-BD59-A6C34878D82A}">
                    <a16:rowId xmlns:a16="http://schemas.microsoft.com/office/drawing/2014/main" val="393551149"/>
                  </a:ext>
                </a:extLst>
              </a:tr>
              <a:tr h="370840">
                <a:tc>
                  <a:txBody>
                    <a:bodyPr/>
                    <a:lstStyle/>
                    <a:p>
                      <a:pPr algn="ctr"/>
                      <a:r>
                        <a:rPr lang="en-US" dirty="0"/>
                        <a:t>Gain (dB)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28.3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28.3 </a:t>
                      </a:r>
                    </a:p>
                  </a:txBody>
                  <a:tcPr/>
                </a:tc>
                <a:tc>
                  <a:txBody>
                    <a:bodyPr/>
                    <a:lstStyle/>
                    <a:p>
                      <a:pPr algn="ctr"/>
                      <a:r>
                        <a:rPr lang="en-US" dirty="0"/>
                        <a:t>27.874</a:t>
                      </a:r>
                    </a:p>
                  </a:txBody>
                  <a:tcPr/>
                </a:tc>
                <a:extLst>
                  <a:ext uri="{0D108BD9-81ED-4DB2-BD59-A6C34878D82A}">
                    <a16:rowId xmlns:a16="http://schemas.microsoft.com/office/drawing/2014/main" val="2376399976"/>
                  </a:ext>
                </a:extLst>
              </a:tr>
              <a:tr h="370840">
                <a:tc>
                  <a:txBody>
                    <a:bodyPr/>
                    <a:lstStyle/>
                    <a:p>
                      <a:pPr algn="ctr"/>
                      <a:r>
                        <a:rPr lang="en-US" dirty="0"/>
                        <a:t>OP1-dB (dBm)</a:t>
                      </a:r>
                    </a:p>
                  </a:txBody>
                  <a:tcPr/>
                </a:tc>
                <a:tc>
                  <a:txBody>
                    <a:bodyPr/>
                    <a:lstStyle/>
                    <a:p>
                      <a:pPr algn="ctr"/>
                      <a:r>
                        <a:rPr lang="en-US" dirty="0"/>
                        <a:t>25.622</a:t>
                      </a:r>
                    </a:p>
                  </a:txBody>
                  <a:tcPr/>
                </a:tc>
                <a:tc>
                  <a:txBody>
                    <a:bodyPr/>
                    <a:lstStyle/>
                    <a:p>
                      <a:pPr algn="ctr"/>
                      <a:r>
                        <a:rPr lang="en-US" dirty="0"/>
                        <a:t>25.6221</a:t>
                      </a:r>
                    </a:p>
                  </a:txBody>
                  <a:tcPr/>
                </a:tc>
                <a:tc>
                  <a:txBody>
                    <a:bodyPr/>
                    <a:lstStyle/>
                    <a:p>
                      <a:pPr algn="ctr"/>
                      <a:r>
                        <a:rPr lang="en-US" dirty="0"/>
                        <a:t>25.903</a:t>
                      </a:r>
                    </a:p>
                  </a:txBody>
                  <a:tcPr/>
                </a:tc>
                <a:extLst>
                  <a:ext uri="{0D108BD9-81ED-4DB2-BD59-A6C34878D82A}">
                    <a16:rowId xmlns:a16="http://schemas.microsoft.com/office/drawing/2014/main" val="4210970282"/>
                  </a:ext>
                </a:extLst>
              </a:tr>
              <a:tr h="370840">
                <a:tc>
                  <a:txBody>
                    <a:bodyPr/>
                    <a:lstStyle/>
                    <a:p>
                      <a:pPr algn="ctr"/>
                      <a:r>
                        <a:rPr lang="en-US" dirty="0"/>
                        <a:t>OIP3 (dBm)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35.622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35.6221</a:t>
                      </a:r>
                    </a:p>
                  </a:txBody>
                  <a:tcPr/>
                </a:tc>
                <a:tc>
                  <a:txBody>
                    <a:bodyPr/>
                    <a:lstStyle/>
                    <a:p>
                      <a:pPr algn="ctr"/>
                      <a:r>
                        <a:rPr lang="en-US" dirty="0"/>
                        <a:t>29.83</a:t>
                      </a:r>
                    </a:p>
                  </a:txBody>
                  <a:tcPr/>
                </a:tc>
                <a:extLst>
                  <a:ext uri="{0D108BD9-81ED-4DB2-BD59-A6C34878D82A}">
                    <a16:rowId xmlns:a16="http://schemas.microsoft.com/office/drawing/2014/main" val="849916260"/>
                  </a:ext>
                </a:extLst>
              </a:tr>
              <a:tr h="370840">
                <a:tc>
                  <a:txBody>
                    <a:bodyPr/>
                    <a:lstStyle/>
                    <a:p>
                      <a:pPr algn="ctr"/>
                      <a:r>
                        <a:rPr lang="en-US" dirty="0"/>
                        <a:t>Output Fundamental Power (dBm)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algn="ctr"/>
                      <a:r>
                        <a:rPr lang="en-US" dirty="0"/>
                        <a:t>27.3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algn="ctr"/>
                      <a:r>
                        <a:rPr lang="en-US" dirty="0"/>
                        <a:t>27.3</a:t>
                      </a:r>
                    </a:p>
                  </a:txBody>
                  <a:tcPr/>
                </a:tc>
                <a:tc>
                  <a:txBody>
                    <a:bodyPr/>
                    <a:lstStyle/>
                    <a:p>
                      <a:pPr algn="ctr"/>
                      <a:r>
                        <a:rPr lang="en-US" dirty="0"/>
                        <a:t>25.704</a:t>
                      </a:r>
                    </a:p>
                  </a:txBody>
                  <a:tcPr/>
                </a:tc>
                <a:extLst>
                  <a:ext uri="{0D108BD9-81ED-4DB2-BD59-A6C34878D82A}">
                    <a16:rowId xmlns:a16="http://schemas.microsoft.com/office/drawing/2014/main" val="1121115216"/>
                  </a:ext>
                </a:extLst>
              </a:tr>
            </a:tbl>
          </a:graphicData>
        </a:graphic>
      </p:graphicFrame>
      <p:sp>
        <p:nvSpPr>
          <p:cNvPr id="5" name="TextBox 4">
            <a:extLst>
              <a:ext uri="{FF2B5EF4-FFF2-40B4-BE49-F238E27FC236}">
                <a16:creationId xmlns:a16="http://schemas.microsoft.com/office/drawing/2014/main" id="{74614421-78AF-D541-9EE3-985469C991DD}"/>
              </a:ext>
            </a:extLst>
          </p:cNvPr>
          <p:cNvSpPr txBox="1"/>
          <p:nvPr/>
        </p:nvSpPr>
        <p:spPr>
          <a:xfrm>
            <a:off x="450006" y="4675998"/>
            <a:ext cx="11027827" cy="1323439"/>
          </a:xfrm>
          <a:prstGeom prst="rect">
            <a:avLst/>
          </a:prstGeom>
          <a:noFill/>
        </p:spPr>
        <p:txBody>
          <a:bodyPr wrap="none" rtlCol="0">
            <a:spAutoFit/>
          </a:bodyPr>
          <a:lstStyle/>
          <a:p>
            <a:r>
              <a:rPr lang="en-US" sz="2000" dirty="0"/>
              <a:t>Compare the Hand Calculation from Project 3 Part 1, the MATLAB simulations from Project 3 Part 1, and </a:t>
            </a:r>
            <a:br>
              <a:rPr lang="en-US" sz="2000" dirty="0"/>
            </a:br>
            <a:r>
              <a:rPr lang="en-US" sz="2000" dirty="0"/>
              <a:t>the ADS simulations from Project 3 Part 2 (this report). </a:t>
            </a:r>
          </a:p>
          <a:p>
            <a:r>
              <a:rPr lang="en-US" sz="2000" dirty="0"/>
              <a:t>Comment on discrepancies between the various results.  What may be the cause?</a:t>
            </a:r>
          </a:p>
          <a:p>
            <a:endParaRPr lang="en-US" sz="2000" dirty="0"/>
          </a:p>
        </p:txBody>
      </p:sp>
    </p:spTree>
    <p:extLst>
      <p:ext uri="{BB962C8B-B14F-4D97-AF65-F5344CB8AC3E}">
        <p14:creationId xmlns:p14="http://schemas.microsoft.com/office/powerpoint/2010/main" val="2359394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53</a:t>
            </a:fld>
            <a:endParaRPr lang="en-US" dirty="0"/>
          </a:p>
        </p:txBody>
      </p:sp>
      <p:sp>
        <p:nvSpPr>
          <p:cNvPr id="6" name="TextBox 5">
            <a:extLst>
              <a:ext uri="{FF2B5EF4-FFF2-40B4-BE49-F238E27FC236}">
                <a16:creationId xmlns:a16="http://schemas.microsoft.com/office/drawing/2014/main" id="{17AD3624-B3AC-678B-E6C9-F578BD1CF1FE}"/>
              </a:ext>
            </a:extLst>
          </p:cNvPr>
          <p:cNvSpPr txBox="1"/>
          <p:nvPr/>
        </p:nvSpPr>
        <p:spPr>
          <a:xfrm>
            <a:off x="3665495" y="120650"/>
            <a:ext cx="5775492" cy="584775"/>
          </a:xfrm>
          <a:prstGeom prst="rect">
            <a:avLst/>
          </a:prstGeom>
          <a:noFill/>
        </p:spPr>
        <p:txBody>
          <a:bodyPr wrap="none" rtlCol="0">
            <a:spAutoFit/>
          </a:bodyPr>
          <a:lstStyle/>
          <a:p>
            <a:r>
              <a:rPr lang="en-US" sz="3200" b="1" dirty="0"/>
              <a:t>{Appendix} – Links to Datasheets</a:t>
            </a:r>
          </a:p>
        </p:txBody>
      </p:sp>
      <p:sp>
        <p:nvSpPr>
          <p:cNvPr id="4" name="TextBox 3">
            <a:extLst>
              <a:ext uri="{FF2B5EF4-FFF2-40B4-BE49-F238E27FC236}">
                <a16:creationId xmlns:a16="http://schemas.microsoft.com/office/drawing/2014/main" id="{6B4E103A-1A07-980E-8BBB-9C6DB3517971}"/>
              </a:ext>
            </a:extLst>
          </p:cNvPr>
          <p:cNvSpPr txBox="1"/>
          <p:nvPr/>
        </p:nvSpPr>
        <p:spPr>
          <a:xfrm>
            <a:off x="343773" y="3410823"/>
            <a:ext cx="5346272" cy="707886"/>
          </a:xfrm>
          <a:prstGeom prst="rect">
            <a:avLst/>
          </a:prstGeom>
          <a:noFill/>
        </p:spPr>
        <p:txBody>
          <a:bodyPr wrap="none" rtlCol="0">
            <a:spAutoFit/>
          </a:bodyPr>
          <a:lstStyle/>
          <a:p>
            <a:endParaRPr lang="en-US" sz="2000" b="1" dirty="0">
              <a:solidFill>
                <a:srgbClr val="FF0000"/>
              </a:solidFill>
            </a:endParaRPr>
          </a:p>
          <a:p>
            <a:r>
              <a:rPr lang="en-US" sz="2000" b="1" dirty="0">
                <a:solidFill>
                  <a:srgbClr val="FF0000"/>
                </a:solidFill>
              </a:rPr>
              <a:t>Datasheet Links (also on Canvas w/annotations):</a:t>
            </a:r>
          </a:p>
        </p:txBody>
      </p:sp>
      <p:sp>
        <p:nvSpPr>
          <p:cNvPr id="5" name="TextBox 4">
            <a:extLst>
              <a:ext uri="{FF2B5EF4-FFF2-40B4-BE49-F238E27FC236}">
                <a16:creationId xmlns:a16="http://schemas.microsoft.com/office/drawing/2014/main" id="{8390D7EB-DB85-6C67-2E56-0BA42C362A08}"/>
              </a:ext>
            </a:extLst>
          </p:cNvPr>
          <p:cNvSpPr txBox="1"/>
          <p:nvPr/>
        </p:nvSpPr>
        <p:spPr>
          <a:xfrm>
            <a:off x="327804" y="4033718"/>
            <a:ext cx="5237203" cy="369332"/>
          </a:xfrm>
          <a:prstGeom prst="rect">
            <a:avLst/>
          </a:prstGeom>
          <a:noFill/>
        </p:spPr>
        <p:txBody>
          <a:bodyPr wrap="none" rtlCol="0">
            <a:spAutoFit/>
          </a:bodyPr>
          <a:lstStyle/>
          <a:p>
            <a:r>
              <a:rPr lang="en-US" dirty="0">
                <a:hlinkClick r:id="rId2"/>
              </a:rPr>
              <a:t>ffc5071_5072_data_sheet-1506879.pdf (mouser.com)</a:t>
            </a:r>
            <a:endParaRPr lang="en-US" dirty="0"/>
          </a:p>
        </p:txBody>
      </p:sp>
      <p:sp>
        <p:nvSpPr>
          <p:cNvPr id="7" name="TextBox 6">
            <a:extLst>
              <a:ext uri="{FF2B5EF4-FFF2-40B4-BE49-F238E27FC236}">
                <a16:creationId xmlns:a16="http://schemas.microsoft.com/office/drawing/2014/main" id="{4503500B-9C28-5690-4DF6-E98539FE751A}"/>
              </a:ext>
            </a:extLst>
          </p:cNvPr>
          <p:cNvSpPr txBox="1"/>
          <p:nvPr/>
        </p:nvSpPr>
        <p:spPr>
          <a:xfrm>
            <a:off x="327804" y="4340172"/>
            <a:ext cx="2678618" cy="369332"/>
          </a:xfrm>
          <a:prstGeom prst="rect">
            <a:avLst/>
          </a:prstGeom>
          <a:noFill/>
        </p:spPr>
        <p:txBody>
          <a:bodyPr wrap="none" rtlCol="0">
            <a:spAutoFit/>
          </a:bodyPr>
          <a:lstStyle/>
          <a:p>
            <a:r>
              <a:rPr lang="en-US" dirty="0">
                <a:hlinkClick r:id="rId3"/>
              </a:rPr>
              <a:t>ADL5535.pdf (analog.com)</a:t>
            </a:r>
            <a:endParaRPr lang="en-US" dirty="0"/>
          </a:p>
        </p:txBody>
      </p:sp>
      <p:sp>
        <p:nvSpPr>
          <p:cNvPr id="8" name="TextBox 7">
            <a:extLst>
              <a:ext uri="{FF2B5EF4-FFF2-40B4-BE49-F238E27FC236}">
                <a16:creationId xmlns:a16="http://schemas.microsoft.com/office/drawing/2014/main" id="{68C61AFF-5943-EEB9-1857-0424633C17D5}"/>
              </a:ext>
            </a:extLst>
          </p:cNvPr>
          <p:cNvSpPr txBox="1"/>
          <p:nvPr/>
        </p:nvSpPr>
        <p:spPr>
          <a:xfrm>
            <a:off x="343773" y="4610518"/>
            <a:ext cx="3883307" cy="369332"/>
          </a:xfrm>
          <a:prstGeom prst="rect">
            <a:avLst/>
          </a:prstGeom>
          <a:noFill/>
        </p:spPr>
        <p:txBody>
          <a:bodyPr wrap="none" rtlCol="0">
            <a:spAutoFit/>
          </a:bodyPr>
          <a:lstStyle/>
          <a:p>
            <a:r>
              <a:rPr lang="en-US" dirty="0">
                <a:hlinkClick r:id="rId2"/>
              </a:rPr>
              <a:t>GRF5511DS-1714274.pdf (mouser.com)</a:t>
            </a:r>
            <a:endParaRPr lang="en-US" dirty="0"/>
          </a:p>
        </p:txBody>
      </p:sp>
      <p:sp>
        <p:nvSpPr>
          <p:cNvPr id="9" name="TextBox 8">
            <a:extLst>
              <a:ext uri="{FF2B5EF4-FFF2-40B4-BE49-F238E27FC236}">
                <a16:creationId xmlns:a16="http://schemas.microsoft.com/office/drawing/2014/main" id="{0860A584-A7FA-CC13-BCE8-87F769C7178B}"/>
              </a:ext>
            </a:extLst>
          </p:cNvPr>
          <p:cNvSpPr txBox="1"/>
          <p:nvPr/>
        </p:nvSpPr>
        <p:spPr>
          <a:xfrm>
            <a:off x="327804" y="833033"/>
            <a:ext cx="11662266" cy="1754326"/>
          </a:xfrm>
          <a:prstGeom prst="rect">
            <a:avLst/>
          </a:prstGeom>
          <a:noFill/>
        </p:spPr>
        <p:txBody>
          <a:bodyPr wrap="square" rtlCol="0">
            <a:spAutoFit/>
          </a:bodyPr>
          <a:lstStyle/>
          <a:p>
            <a:r>
              <a:rPr lang="en-US" sz="1800" dirty="0"/>
              <a:t>Compare the Hand Calculation from Project 3 Part 1, the MATLAB simulations from Project 3 Part 1, and </a:t>
            </a:r>
            <a:br>
              <a:rPr lang="en-US" sz="1800" dirty="0"/>
            </a:br>
            <a:r>
              <a:rPr lang="en-US" sz="1800" dirty="0"/>
              <a:t>the ADS simulations from Project 3 Part 2 (this report). </a:t>
            </a:r>
          </a:p>
          <a:p>
            <a:r>
              <a:rPr lang="en-US" sz="1800" dirty="0"/>
              <a:t>Comment on discrepancies between the various results.  What may be the cause?</a:t>
            </a:r>
          </a:p>
          <a:p>
            <a:r>
              <a:rPr lang="en-US" sz="1800" dirty="0"/>
              <a:t>Every software tool may employ distinct models and assumptions concerning components like amplifiers and mixers. While hand calculations may adopt simplified models for rapid estimation, software platforms such as MATLAB and ADS often rely on more intricate and precise models. Inconsistencies may arise if the assumptions within these models do not align.</a:t>
            </a:r>
          </a:p>
        </p:txBody>
      </p:sp>
    </p:spTree>
    <p:extLst>
      <p:ext uri="{BB962C8B-B14F-4D97-AF65-F5344CB8AC3E}">
        <p14:creationId xmlns:p14="http://schemas.microsoft.com/office/powerpoint/2010/main" val="330576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6</a:t>
            </a:fld>
            <a:endParaRPr lang="en-US" dirty="0"/>
          </a:p>
        </p:txBody>
      </p:sp>
      <p:sp>
        <p:nvSpPr>
          <p:cNvPr id="13" name="TextBox 12">
            <a:extLst>
              <a:ext uri="{FF2B5EF4-FFF2-40B4-BE49-F238E27FC236}">
                <a16:creationId xmlns:a16="http://schemas.microsoft.com/office/drawing/2014/main" id="{38602616-6E7B-253B-1618-05932DD8FE63}"/>
              </a:ext>
            </a:extLst>
          </p:cNvPr>
          <p:cNvSpPr txBox="1"/>
          <p:nvPr/>
        </p:nvSpPr>
        <p:spPr>
          <a:xfrm>
            <a:off x="4177679" y="104560"/>
            <a:ext cx="4118435" cy="707886"/>
          </a:xfrm>
          <a:prstGeom prst="rect">
            <a:avLst/>
          </a:prstGeom>
          <a:noFill/>
        </p:spPr>
        <p:txBody>
          <a:bodyPr wrap="none" rtlCol="0">
            <a:spAutoFit/>
          </a:bodyPr>
          <a:lstStyle/>
          <a:p>
            <a:r>
              <a:rPr lang="en-US" sz="4000" b="1" dirty="0"/>
              <a:t>MATLAB Modeling</a:t>
            </a:r>
          </a:p>
        </p:txBody>
      </p:sp>
      <p:pic>
        <p:nvPicPr>
          <p:cNvPr id="9" name="Picture 8">
            <a:extLst>
              <a:ext uri="{FF2B5EF4-FFF2-40B4-BE49-F238E27FC236}">
                <a16:creationId xmlns:a16="http://schemas.microsoft.com/office/drawing/2014/main" id="{9312F91B-8215-DC8F-AC97-378302D4B46B}"/>
              </a:ext>
            </a:extLst>
          </p:cNvPr>
          <p:cNvPicPr>
            <a:picLocks noChangeAspect="1"/>
          </p:cNvPicPr>
          <p:nvPr/>
        </p:nvPicPr>
        <p:blipFill rotWithShape="1">
          <a:blip r:embed="rId2">
            <a:extLst>
              <a:ext uri="{28A0092B-C50C-407E-A947-70E740481C1C}">
                <a14:useLocalDpi xmlns:a14="http://schemas.microsoft.com/office/drawing/2010/main" val="0"/>
              </a:ext>
            </a:extLst>
          </a:blip>
          <a:srcRect r="45060"/>
          <a:stretch/>
        </p:blipFill>
        <p:spPr>
          <a:xfrm>
            <a:off x="5072917" y="1193032"/>
            <a:ext cx="6805658" cy="5035240"/>
          </a:xfrm>
          <a:prstGeom prst="rect">
            <a:avLst/>
          </a:prstGeom>
        </p:spPr>
      </p:pic>
      <p:sp>
        <p:nvSpPr>
          <p:cNvPr id="4" name="Flowchart: Process 3">
            <a:extLst>
              <a:ext uri="{FF2B5EF4-FFF2-40B4-BE49-F238E27FC236}">
                <a16:creationId xmlns:a16="http://schemas.microsoft.com/office/drawing/2014/main" id="{EF0BDE84-462F-93B1-347D-443AEEFEFD07}"/>
              </a:ext>
            </a:extLst>
          </p:cNvPr>
          <p:cNvSpPr/>
          <p:nvPr/>
        </p:nvSpPr>
        <p:spPr>
          <a:xfrm>
            <a:off x="5995357" y="1285336"/>
            <a:ext cx="483081" cy="300698"/>
          </a:xfrm>
          <a:prstGeom prst="flowChartProcess">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191ACEDF-5AED-18C8-D9CB-7A209797E0EE}"/>
              </a:ext>
            </a:extLst>
          </p:cNvPr>
          <p:cNvSpPr/>
          <p:nvPr/>
        </p:nvSpPr>
        <p:spPr>
          <a:xfrm>
            <a:off x="8475746" y="4577750"/>
            <a:ext cx="1289356" cy="822385"/>
          </a:xfrm>
          <a:prstGeom prst="flowChartProcess">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509AD7-22C2-E19F-CACB-2D0C8B08EAA4}"/>
              </a:ext>
            </a:extLst>
          </p:cNvPr>
          <p:cNvSpPr txBox="1"/>
          <p:nvPr/>
        </p:nvSpPr>
        <p:spPr>
          <a:xfrm>
            <a:off x="232913" y="1285336"/>
            <a:ext cx="4438239" cy="1277273"/>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t>On the </a:t>
            </a:r>
            <a:r>
              <a:rPr lang="en-US" b="1" dirty="0"/>
              <a:t>MATLAB</a:t>
            </a:r>
            <a:r>
              <a:rPr lang="en-US" dirty="0"/>
              <a:t> main window, switch from “Home” to </a:t>
            </a:r>
            <a:r>
              <a:rPr lang="en-US" b="1" dirty="0"/>
              <a:t>APPS</a:t>
            </a:r>
            <a:endParaRPr lang="en-US" dirty="0"/>
          </a:p>
          <a:p>
            <a:pPr marL="285750" indent="-285750">
              <a:spcBef>
                <a:spcPts val="600"/>
              </a:spcBef>
              <a:buFont typeface="Arial" panose="020B0604020202020204" pitchFamily="34" charset="0"/>
              <a:buChar char="•"/>
            </a:pPr>
            <a:r>
              <a:rPr lang="en-US" dirty="0"/>
              <a:t>In the dropdown menu, select </a:t>
            </a:r>
            <a:r>
              <a:rPr lang="en-US" b="1" dirty="0"/>
              <a:t>RF Budget Analyzer</a:t>
            </a:r>
            <a:endParaRPr lang="en-US" dirty="0"/>
          </a:p>
        </p:txBody>
      </p:sp>
    </p:spTree>
    <p:extLst>
      <p:ext uri="{BB962C8B-B14F-4D97-AF65-F5344CB8AC3E}">
        <p14:creationId xmlns:p14="http://schemas.microsoft.com/office/powerpoint/2010/main" val="281256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8D610FC3-1AB0-94CC-8E55-8CC873BE8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154" y="1617198"/>
            <a:ext cx="6968750" cy="3826276"/>
          </a:xfrm>
          <a:prstGeom prst="rect">
            <a:avLst/>
          </a:prstGeom>
        </p:spPr>
      </p:pic>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7</a:t>
            </a:fld>
            <a:endParaRPr lang="en-US" dirty="0"/>
          </a:p>
        </p:txBody>
      </p:sp>
      <p:sp>
        <p:nvSpPr>
          <p:cNvPr id="4" name="Flowchart: Process 3">
            <a:extLst>
              <a:ext uri="{FF2B5EF4-FFF2-40B4-BE49-F238E27FC236}">
                <a16:creationId xmlns:a16="http://schemas.microsoft.com/office/drawing/2014/main" id="{EF0BDE84-462F-93B1-347D-443AEEFEFD07}"/>
              </a:ext>
            </a:extLst>
          </p:cNvPr>
          <p:cNvSpPr/>
          <p:nvPr/>
        </p:nvSpPr>
        <p:spPr>
          <a:xfrm>
            <a:off x="5710687" y="1885498"/>
            <a:ext cx="1217468" cy="414069"/>
          </a:xfrm>
          <a:prstGeom prst="flowChartProcess">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191ACEDF-5AED-18C8-D9CB-7A209797E0EE}"/>
              </a:ext>
            </a:extLst>
          </p:cNvPr>
          <p:cNvSpPr/>
          <p:nvPr/>
        </p:nvSpPr>
        <p:spPr>
          <a:xfrm>
            <a:off x="6935932" y="1885500"/>
            <a:ext cx="1217468" cy="414068"/>
          </a:xfrm>
          <a:prstGeom prst="flowChartProcess">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509AD7-22C2-E19F-CACB-2D0C8B08EAA4}"/>
              </a:ext>
            </a:extLst>
          </p:cNvPr>
          <p:cNvSpPr txBox="1"/>
          <p:nvPr/>
        </p:nvSpPr>
        <p:spPr>
          <a:xfrm>
            <a:off x="129096" y="1396567"/>
            <a:ext cx="4391569" cy="1200329"/>
          </a:xfrm>
          <a:prstGeom prst="rect">
            <a:avLst/>
          </a:prstGeom>
          <a:noFill/>
        </p:spPr>
        <p:txBody>
          <a:bodyPr wrap="square" rtlCol="0">
            <a:spAutoFit/>
          </a:bodyPr>
          <a:lstStyle/>
          <a:p>
            <a:pPr algn="just"/>
            <a:r>
              <a:rPr lang="en-US" b="1" dirty="0">
                <a:solidFill>
                  <a:srgbClr val="C00000"/>
                </a:solidFill>
              </a:rPr>
              <a:t>System Specification:</a:t>
            </a:r>
          </a:p>
          <a:p>
            <a:pPr marL="285750" indent="-285750" algn="just">
              <a:buFont typeface="Arial" panose="020B0604020202020204" pitchFamily="34" charset="0"/>
              <a:buChar char="•"/>
            </a:pPr>
            <a:r>
              <a:rPr lang="en-US" dirty="0"/>
              <a:t>Specify the input frequency as </a:t>
            </a:r>
            <a:r>
              <a:rPr lang="en-US" b="1" dirty="0"/>
              <a:t>1GHz. </a:t>
            </a:r>
          </a:p>
          <a:p>
            <a:pPr marL="285750" indent="-285750" algn="just">
              <a:buFont typeface="Arial" panose="020B0604020202020204" pitchFamily="34" charset="0"/>
              <a:buChar char="•"/>
            </a:pPr>
            <a:r>
              <a:rPr lang="en-US" dirty="0"/>
              <a:t>Input power to -</a:t>
            </a:r>
            <a:r>
              <a:rPr lang="en-US" b="1" dirty="0"/>
              <a:t>1dBm</a:t>
            </a:r>
            <a:r>
              <a:rPr lang="en-US" dirty="0"/>
              <a:t>.</a:t>
            </a:r>
          </a:p>
          <a:p>
            <a:pPr marL="285750" indent="-285750" algn="just">
              <a:buFont typeface="Arial" panose="020B0604020202020204" pitchFamily="34" charset="0"/>
              <a:buChar char="•"/>
            </a:pPr>
            <a:r>
              <a:rPr lang="en-US" dirty="0"/>
              <a:t>Set the bandwidth as </a:t>
            </a:r>
            <a:r>
              <a:rPr lang="en-US" b="1" dirty="0"/>
              <a:t>80MHz.</a:t>
            </a:r>
            <a:endParaRPr lang="en-US" dirty="0"/>
          </a:p>
        </p:txBody>
      </p:sp>
      <p:sp>
        <p:nvSpPr>
          <p:cNvPr id="11" name="TextBox 10">
            <a:extLst>
              <a:ext uri="{FF2B5EF4-FFF2-40B4-BE49-F238E27FC236}">
                <a16:creationId xmlns:a16="http://schemas.microsoft.com/office/drawing/2014/main" id="{9A72947A-F966-2EE7-27F8-49EF8832ABDD}"/>
              </a:ext>
            </a:extLst>
          </p:cNvPr>
          <p:cNvSpPr txBox="1"/>
          <p:nvPr/>
        </p:nvSpPr>
        <p:spPr>
          <a:xfrm>
            <a:off x="129097" y="2566076"/>
            <a:ext cx="4779334" cy="1754326"/>
          </a:xfrm>
          <a:prstGeom prst="rect">
            <a:avLst/>
          </a:prstGeom>
          <a:noFill/>
        </p:spPr>
        <p:txBody>
          <a:bodyPr wrap="square" rtlCol="0">
            <a:spAutoFit/>
          </a:bodyPr>
          <a:lstStyle/>
          <a:p>
            <a:pPr algn="just"/>
            <a:endParaRPr lang="en-US" b="1" dirty="0">
              <a:solidFill>
                <a:srgbClr val="C00000"/>
              </a:solidFill>
            </a:endParaRPr>
          </a:p>
          <a:p>
            <a:pPr algn="just"/>
            <a:r>
              <a:rPr lang="en-US" b="1" dirty="0">
                <a:solidFill>
                  <a:srgbClr val="C00000"/>
                </a:solidFill>
              </a:rPr>
              <a:t>Building the System: </a:t>
            </a:r>
          </a:p>
          <a:p>
            <a:pPr marL="285750" indent="-285750" algn="just">
              <a:buFont typeface="Arial" panose="020B0604020202020204" pitchFamily="34" charset="0"/>
              <a:buChar char="•"/>
            </a:pPr>
            <a:r>
              <a:rPr lang="en-US" dirty="0"/>
              <a:t>Select on </a:t>
            </a:r>
            <a:r>
              <a:rPr lang="en-US" b="1" dirty="0"/>
              <a:t>Amplifier</a:t>
            </a:r>
            <a:r>
              <a:rPr lang="en-US" dirty="0"/>
              <a:t> to add the amplifier to the cascade window.</a:t>
            </a:r>
          </a:p>
          <a:p>
            <a:pPr marL="285750" indent="-285750" algn="just">
              <a:buFont typeface="Arial" panose="020B0604020202020204" pitchFamily="34" charset="0"/>
              <a:buChar char="•"/>
            </a:pPr>
            <a:r>
              <a:rPr lang="en-US" b="1" dirty="0"/>
              <a:t>Modulator</a:t>
            </a:r>
            <a:r>
              <a:rPr lang="en-US" dirty="0"/>
              <a:t> to add the upconversion mixer.</a:t>
            </a:r>
          </a:p>
          <a:p>
            <a:pPr marL="285750" indent="-285750" algn="just">
              <a:buFont typeface="Arial" panose="020B0604020202020204" pitchFamily="34" charset="0"/>
              <a:buChar char="•"/>
            </a:pPr>
            <a:r>
              <a:rPr lang="en-US" b="1" dirty="0"/>
              <a:t>Filter </a:t>
            </a:r>
            <a:r>
              <a:rPr lang="en-US" dirty="0"/>
              <a:t>for the output filter.</a:t>
            </a:r>
          </a:p>
        </p:txBody>
      </p:sp>
      <p:sp>
        <p:nvSpPr>
          <p:cNvPr id="12" name="TextBox 11">
            <a:extLst>
              <a:ext uri="{FF2B5EF4-FFF2-40B4-BE49-F238E27FC236}">
                <a16:creationId xmlns:a16="http://schemas.microsoft.com/office/drawing/2014/main" id="{D920C113-E207-5447-BEC9-8288F5D3A44C}"/>
              </a:ext>
            </a:extLst>
          </p:cNvPr>
          <p:cNvSpPr txBox="1"/>
          <p:nvPr/>
        </p:nvSpPr>
        <p:spPr>
          <a:xfrm>
            <a:off x="4177679" y="104560"/>
            <a:ext cx="4118435" cy="707886"/>
          </a:xfrm>
          <a:prstGeom prst="rect">
            <a:avLst/>
          </a:prstGeom>
          <a:noFill/>
        </p:spPr>
        <p:txBody>
          <a:bodyPr wrap="none" rtlCol="0">
            <a:spAutoFit/>
          </a:bodyPr>
          <a:lstStyle/>
          <a:p>
            <a:r>
              <a:rPr lang="en-US" sz="4000" b="1" dirty="0"/>
              <a:t>MATLAB Modeling</a:t>
            </a:r>
          </a:p>
        </p:txBody>
      </p:sp>
    </p:spTree>
    <p:extLst>
      <p:ext uri="{BB962C8B-B14F-4D97-AF65-F5344CB8AC3E}">
        <p14:creationId xmlns:p14="http://schemas.microsoft.com/office/powerpoint/2010/main" val="3304829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65B332-5E13-1961-82A4-682331FF0B8E}"/>
              </a:ext>
            </a:extLst>
          </p:cNvPr>
          <p:cNvPicPr>
            <a:picLocks noChangeAspect="1"/>
          </p:cNvPicPr>
          <p:nvPr/>
        </p:nvPicPr>
        <p:blipFill>
          <a:blip r:embed="rId2"/>
          <a:stretch>
            <a:fillRect/>
          </a:stretch>
        </p:blipFill>
        <p:spPr>
          <a:xfrm>
            <a:off x="5417389" y="1340157"/>
            <a:ext cx="6533071" cy="3441191"/>
          </a:xfrm>
          <a:prstGeom prst="rect">
            <a:avLst/>
          </a:prstGeom>
        </p:spPr>
      </p:pic>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8</a:t>
            </a:fld>
            <a:endParaRPr lang="en-US" dirty="0"/>
          </a:p>
        </p:txBody>
      </p:sp>
      <p:sp>
        <p:nvSpPr>
          <p:cNvPr id="13" name="TextBox 12">
            <a:extLst>
              <a:ext uri="{FF2B5EF4-FFF2-40B4-BE49-F238E27FC236}">
                <a16:creationId xmlns:a16="http://schemas.microsoft.com/office/drawing/2014/main" id="{38602616-6E7B-253B-1618-05932DD8FE63}"/>
              </a:ext>
            </a:extLst>
          </p:cNvPr>
          <p:cNvSpPr txBox="1"/>
          <p:nvPr/>
        </p:nvSpPr>
        <p:spPr>
          <a:xfrm>
            <a:off x="5094154" y="744970"/>
            <a:ext cx="2946256" cy="369332"/>
          </a:xfrm>
          <a:prstGeom prst="rect">
            <a:avLst/>
          </a:prstGeom>
          <a:noFill/>
        </p:spPr>
        <p:txBody>
          <a:bodyPr wrap="none" rtlCol="0">
            <a:spAutoFit/>
          </a:bodyPr>
          <a:lstStyle/>
          <a:p>
            <a:r>
              <a:rPr lang="en-US" b="1" dirty="0"/>
              <a:t>MATLAB Modeling Amplifier</a:t>
            </a:r>
          </a:p>
        </p:txBody>
      </p:sp>
      <p:sp>
        <p:nvSpPr>
          <p:cNvPr id="4" name="Flowchart: Process 3">
            <a:extLst>
              <a:ext uri="{FF2B5EF4-FFF2-40B4-BE49-F238E27FC236}">
                <a16:creationId xmlns:a16="http://schemas.microsoft.com/office/drawing/2014/main" id="{EF0BDE84-462F-93B1-347D-443AEEFEFD07}"/>
              </a:ext>
            </a:extLst>
          </p:cNvPr>
          <p:cNvSpPr/>
          <p:nvPr/>
        </p:nvSpPr>
        <p:spPr>
          <a:xfrm>
            <a:off x="5417389" y="2048327"/>
            <a:ext cx="1865251" cy="1526531"/>
          </a:xfrm>
          <a:prstGeom prst="flowChartProcess">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191ACEDF-5AED-18C8-D9CB-7A209797E0EE}"/>
              </a:ext>
            </a:extLst>
          </p:cNvPr>
          <p:cNvSpPr/>
          <p:nvPr/>
        </p:nvSpPr>
        <p:spPr>
          <a:xfrm>
            <a:off x="9088435" y="3493699"/>
            <a:ext cx="1056230" cy="879893"/>
          </a:xfrm>
          <a:prstGeom prst="flowChartProcess">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509AD7-22C2-E19F-CACB-2D0C8B08EAA4}"/>
              </a:ext>
            </a:extLst>
          </p:cNvPr>
          <p:cNvSpPr txBox="1"/>
          <p:nvPr/>
        </p:nvSpPr>
        <p:spPr>
          <a:xfrm>
            <a:off x="129096" y="1396567"/>
            <a:ext cx="4391569" cy="1200329"/>
          </a:xfrm>
          <a:prstGeom prst="rect">
            <a:avLst/>
          </a:prstGeom>
          <a:noFill/>
        </p:spPr>
        <p:txBody>
          <a:bodyPr wrap="square" rtlCol="0">
            <a:spAutoFit/>
          </a:bodyPr>
          <a:lstStyle/>
          <a:p>
            <a:pPr algn="just"/>
            <a:r>
              <a:rPr lang="en-US" b="1" dirty="0">
                <a:solidFill>
                  <a:srgbClr val="C00000"/>
                </a:solidFill>
              </a:rPr>
              <a:t>Amplifier Specification:</a:t>
            </a:r>
          </a:p>
          <a:p>
            <a:pPr marL="285750" indent="-285750" algn="just">
              <a:buFont typeface="Arial" panose="020B0604020202020204" pitchFamily="34" charset="0"/>
              <a:buChar char="•"/>
            </a:pPr>
            <a:r>
              <a:rPr lang="en-US" dirty="0"/>
              <a:t>Specify the various </a:t>
            </a:r>
            <a:r>
              <a:rPr lang="en-US" b="1" dirty="0"/>
              <a:t>parameters</a:t>
            </a:r>
            <a:r>
              <a:rPr lang="en-US" dirty="0"/>
              <a:t> (boxed in red) of the amplifier from the values from the </a:t>
            </a:r>
            <a:r>
              <a:rPr lang="en-US" b="1" dirty="0"/>
              <a:t>datasheet</a:t>
            </a:r>
            <a:r>
              <a:rPr lang="en-US" dirty="0"/>
              <a:t>.</a:t>
            </a:r>
            <a:endParaRPr lang="en-US" b="1" dirty="0"/>
          </a:p>
        </p:txBody>
      </p:sp>
      <p:sp>
        <p:nvSpPr>
          <p:cNvPr id="10" name="TextBox 9">
            <a:extLst>
              <a:ext uri="{FF2B5EF4-FFF2-40B4-BE49-F238E27FC236}">
                <a16:creationId xmlns:a16="http://schemas.microsoft.com/office/drawing/2014/main" id="{7506B1CF-6B6F-644A-8DB8-90D09217FA18}"/>
              </a:ext>
            </a:extLst>
          </p:cNvPr>
          <p:cNvSpPr txBox="1"/>
          <p:nvPr/>
        </p:nvSpPr>
        <p:spPr>
          <a:xfrm>
            <a:off x="4177679" y="104560"/>
            <a:ext cx="4118435" cy="707886"/>
          </a:xfrm>
          <a:prstGeom prst="rect">
            <a:avLst/>
          </a:prstGeom>
          <a:noFill/>
        </p:spPr>
        <p:txBody>
          <a:bodyPr wrap="none" rtlCol="0">
            <a:spAutoFit/>
          </a:bodyPr>
          <a:lstStyle/>
          <a:p>
            <a:r>
              <a:rPr lang="en-US" sz="4000" b="1" dirty="0"/>
              <a:t>MATLAB Modeling</a:t>
            </a:r>
          </a:p>
        </p:txBody>
      </p:sp>
    </p:spTree>
    <p:extLst>
      <p:ext uri="{BB962C8B-B14F-4D97-AF65-F5344CB8AC3E}">
        <p14:creationId xmlns:p14="http://schemas.microsoft.com/office/powerpoint/2010/main" val="1376337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65B332-5E13-1961-82A4-682331FF0B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3792" y="1348273"/>
            <a:ext cx="6988207" cy="3680927"/>
          </a:xfrm>
          <a:prstGeom prst="rect">
            <a:avLst/>
          </a:prstGeom>
        </p:spPr>
      </p:pic>
      <p:sp>
        <p:nvSpPr>
          <p:cNvPr id="2" name="Footer Placeholder 1">
            <a:extLst>
              <a:ext uri="{FF2B5EF4-FFF2-40B4-BE49-F238E27FC236}">
                <a16:creationId xmlns:a16="http://schemas.microsoft.com/office/drawing/2014/main" id="{8A36A1A0-E1DD-E172-D165-5034A8EB9526}"/>
              </a:ext>
            </a:extLst>
          </p:cNvPr>
          <p:cNvSpPr>
            <a:spLocks noGrp="1"/>
          </p:cNvSpPr>
          <p:nvPr>
            <p:ph type="ftr" sz="quarter" idx="11"/>
          </p:nvPr>
        </p:nvSpPr>
        <p:spPr/>
        <p:txBody>
          <a:bodyPr/>
          <a:lstStyle/>
          <a:p>
            <a:r>
              <a:rPr lang="en-US"/>
              <a:t>EEE 498/591</a:t>
            </a:r>
          </a:p>
        </p:txBody>
      </p:sp>
      <p:sp>
        <p:nvSpPr>
          <p:cNvPr id="3" name="Slide Number Placeholder 2">
            <a:extLst>
              <a:ext uri="{FF2B5EF4-FFF2-40B4-BE49-F238E27FC236}">
                <a16:creationId xmlns:a16="http://schemas.microsoft.com/office/drawing/2014/main" id="{378C8CCD-A9F7-D99A-6EDA-7B0E93B93667}"/>
              </a:ext>
            </a:extLst>
          </p:cNvPr>
          <p:cNvSpPr>
            <a:spLocks noGrp="1"/>
          </p:cNvSpPr>
          <p:nvPr>
            <p:ph type="sldNum" sz="quarter" idx="12"/>
          </p:nvPr>
        </p:nvSpPr>
        <p:spPr/>
        <p:txBody>
          <a:bodyPr/>
          <a:lstStyle/>
          <a:p>
            <a:fld id="{A8219B29-7771-488B-88C9-22CE9A2C2A7C}" type="slidenum">
              <a:rPr lang="en-US" smtClean="0"/>
              <a:t>9</a:t>
            </a:fld>
            <a:endParaRPr lang="en-US" dirty="0"/>
          </a:p>
        </p:txBody>
      </p:sp>
      <p:sp>
        <p:nvSpPr>
          <p:cNvPr id="13" name="TextBox 12">
            <a:extLst>
              <a:ext uri="{FF2B5EF4-FFF2-40B4-BE49-F238E27FC236}">
                <a16:creationId xmlns:a16="http://schemas.microsoft.com/office/drawing/2014/main" id="{38602616-6E7B-253B-1618-05932DD8FE63}"/>
              </a:ext>
            </a:extLst>
          </p:cNvPr>
          <p:cNvSpPr txBox="1"/>
          <p:nvPr/>
        </p:nvSpPr>
        <p:spPr>
          <a:xfrm>
            <a:off x="5094154" y="744970"/>
            <a:ext cx="2559227" cy="369332"/>
          </a:xfrm>
          <a:prstGeom prst="rect">
            <a:avLst/>
          </a:prstGeom>
          <a:noFill/>
        </p:spPr>
        <p:txBody>
          <a:bodyPr wrap="none" rtlCol="0">
            <a:spAutoFit/>
          </a:bodyPr>
          <a:lstStyle/>
          <a:p>
            <a:r>
              <a:rPr lang="en-US" b="1" dirty="0"/>
              <a:t>MATLAB Modeling Mixer</a:t>
            </a:r>
          </a:p>
        </p:txBody>
      </p:sp>
      <p:sp>
        <p:nvSpPr>
          <p:cNvPr id="4" name="Flowchart: Process 3">
            <a:extLst>
              <a:ext uri="{FF2B5EF4-FFF2-40B4-BE49-F238E27FC236}">
                <a16:creationId xmlns:a16="http://schemas.microsoft.com/office/drawing/2014/main" id="{EF0BDE84-462F-93B1-347D-443AEEFEFD07}"/>
              </a:ext>
            </a:extLst>
          </p:cNvPr>
          <p:cNvSpPr/>
          <p:nvPr/>
        </p:nvSpPr>
        <p:spPr>
          <a:xfrm>
            <a:off x="5256068" y="2182827"/>
            <a:ext cx="1921829" cy="1526531"/>
          </a:xfrm>
          <a:prstGeom prst="flowChartProcess">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191ACEDF-5AED-18C8-D9CB-7A209797E0EE}"/>
              </a:ext>
            </a:extLst>
          </p:cNvPr>
          <p:cNvSpPr/>
          <p:nvPr/>
        </p:nvSpPr>
        <p:spPr>
          <a:xfrm>
            <a:off x="9152625" y="3631721"/>
            <a:ext cx="1112809" cy="957533"/>
          </a:xfrm>
          <a:prstGeom prst="flowChartProcess">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509AD7-22C2-E19F-CACB-2D0C8B08EAA4}"/>
              </a:ext>
            </a:extLst>
          </p:cNvPr>
          <p:cNvSpPr txBox="1"/>
          <p:nvPr/>
        </p:nvSpPr>
        <p:spPr>
          <a:xfrm>
            <a:off x="129096" y="1396567"/>
            <a:ext cx="4391569" cy="1754326"/>
          </a:xfrm>
          <a:prstGeom prst="rect">
            <a:avLst/>
          </a:prstGeom>
          <a:noFill/>
        </p:spPr>
        <p:txBody>
          <a:bodyPr wrap="square" rtlCol="0">
            <a:spAutoFit/>
          </a:bodyPr>
          <a:lstStyle/>
          <a:p>
            <a:pPr algn="just"/>
            <a:r>
              <a:rPr lang="en-US" b="1" dirty="0">
                <a:solidFill>
                  <a:srgbClr val="C00000"/>
                </a:solidFill>
              </a:rPr>
              <a:t>Mixer Specification:</a:t>
            </a:r>
          </a:p>
          <a:p>
            <a:pPr marL="285750" indent="-285750" algn="just">
              <a:buFont typeface="Arial" panose="020B0604020202020204" pitchFamily="34" charset="0"/>
              <a:buChar char="•"/>
            </a:pPr>
            <a:r>
              <a:rPr lang="en-US" dirty="0"/>
              <a:t>Specify the </a:t>
            </a:r>
            <a:r>
              <a:rPr lang="en-US" b="1" dirty="0"/>
              <a:t>LO frequency as 4GHz </a:t>
            </a:r>
            <a:r>
              <a:rPr lang="en-US" dirty="0"/>
              <a:t>as per the up-conversion frequency required. </a:t>
            </a:r>
          </a:p>
          <a:p>
            <a:pPr marL="285750" indent="-285750" algn="just">
              <a:buFont typeface="Arial" panose="020B0604020202020204" pitchFamily="34" charset="0"/>
              <a:buChar char="•"/>
            </a:pPr>
            <a:r>
              <a:rPr lang="en-US" dirty="0"/>
              <a:t>Select the conversion type </a:t>
            </a:r>
            <a:r>
              <a:rPr lang="en-US" b="1" dirty="0"/>
              <a:t>UP</a:t>
            </a:r>
            <a:r>
              <a:rPr lang="en-US" dirty="0"/>
              <a:t>. </a:t>
            </a:r>
          </a:p>
          <a:p>
            <a:pPr marL="285750" indent="-285750" algn="just">
              <a:buFont typeface="Arial" panose="020B0604020202020204" pitchFamily="34" charset="0"/>
              <a:buChar char="•"/>
            </a:pPr>
            <a:r>
              <a:rPr lang="en-US" dirty="0"/>
              <a:t>Specify the various </a:t>
            </a:r>
            <a:r>
              <a:rPr lang="en-US" b="1" dirty="0"/>
              <a:t>parameters</a:t>
            </a:r>
            <a:r>
              <a:rPr lang="en-US" dirty="0"/>
              <a:t> from the values from the </a:t>
            </a:r>
            <a:r>
              <a:rPr lang="en-US" b="1" dirty="0"/>
              <a:t>datasheet</a:t>
            </a:r>
            <a:r>
              <a:rPr lang="en-US" dirty="0"/>
              <a:t>.</a:t>
            </a:r>
          </a:p>
        </p:txBody>
      </p:sp>
      <p:sp>
        <p:nvSpPr>
          <p:cNvPr id="9" name="Flowchart: Process 8">
            <a:extLst>
              <a:ext uri="{FF2B5EF4-FFF2-40B4-BE49-F238E27FC236}">
                <a16:creationId xmlns:a16="http://schemas.microsoft.com/office/drawing/2014/main" id="{83400037-6EBB-A639-EC8E-BCACB2DF31F7}"/>
              </a:ext>
            </a:extLst>
          </p:cNvPr>
          <p:cNvSpPr/>
          <p:nvPr/>
        </p:nvSpPr>
        <p:spPr>
          <a:xfrm>
            <a:off x="5256067" y="2932981"/>
            <a:ext cx="1921829" cy="319178"/>
          </a:xfrm>
          <a:prstGeom prst="flowChartProcess">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745711-F6AD-EB4C-A78E-7A9E1C6C3FF5}"/>
              </a:ext>
            </a:extLst>
          </p:cNvPr>
          <p:cNvSpPr txBox="1"/>
          <p:nvPr/>
        </p:nvSpPr>
        <p:spPr>
          <a:xfrm>
            <a:off x="4177679" y="104560"/>
            <a:ext cx="4118435" cy="707886"/>
          </a:xfrm>
          <a:prstGeom prst="rect">
            <a:avLst/>
          </a:prstGeom>
          <a:noFill/>
        </p:spPr>
        <p:txBody>
          <a:bodyPr wrap="none" rtlCol="0">
            <a:spAutoFit/>
          </a:bodyPr>
          <a:lstStyle/>
          <a:p>
            <a:r>
              <a:rPr lang="en-US" sz="4000" b="1" dirty="0"/>
              <a:t>MATLAB Modeling</a:t>
            </a:r>
          </a:p>
        </p:txBody>
      </p:sp>
    </p:spTree>
    <p:extLst>
      <p:ext uri="{BB962C8B-B14F-4D97-AF65-F5344CB8AC3E}">
        <p14:creationId xmlns:p14="http://schemas.microsoft.com/office/powerpoint/2010/main" val="3099440869"/>
      </p:ext>
    </p:extLst>
  </p:cSld>
  <p:clrMapOvr>
    <a:masterClrMapping/>
  </p:clrMapOvr>
</p:sld>
</file>

<file path=ppt/theme/theme1.xml><?xml version="1.0" encoding="utf-8"?>
<a:theme xmlns:a="http://schemas.openxmlformats.org/drawingml/2006/main" name="ASU_CLAS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U_CLASS" id="{B5EC9005-1DE4-4DD4-BB54-AD5D4A59E94C}" vid="{F4269E8C-6639-434F-8901-E7204C2F3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ASU_CLASS</Template>
  <TotalTime>5096</TotalTime>
  <Words>3468</Words>
  <Application>Microsoft Macintosh PowerPoint</Application>
  <PresentationFormat>Widescreen</PresentationFormat>
  <Paragraphs>510</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ASU_CLASS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Yashas L R</dc:creator>
  <cp:lastModifiedBy>Dhruv Krishnamurthy Chitti Babu (Student)</cp:lastModifiedBy>
  <cp:revision>469</cp:revision>
  <dcterms:created xsi:type="dcterms:W3CDTF">2024-01-12T05:22:45Z</dcterms:created>
  <dcterms:modified xsi:type="dcterms:W3CDTF">2024-04-28T22:39:21Z</dcterms:modified>
</cp:coreProperties>
</file>